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9" r:id="rId5"/>
    <p:sldId id="258" r:id="rId6"/>
    <p:sldId id="284" r:id="rId7"/>
    <p:sldId id="296" r:id="rId8"/>
    <p:sldId id="294" r:id="rId9"/>
    <p:sldId id="295" r:id="rId10"/>
    <p:sldId id="286" r:id="rId11"/>
    <p:sldId id="287" r:id="rId12"/>
    <p:sldId id="264" r:id="rId13"/>
    <p:sldId id="265" r:id="rId14"/>
    <p:sldId id="298" r:id="rId15"/>
    <p:sldId id="269" r:id="rId16"/>
    <p:sldId id="277" r:id="rId17"/>
    <p:sldId id="297" r:id="rId18"/>
    <p:sldId id="308" r:id="rId19"/>
    <p:sldId id="279" r:id="rId20"/>
  </p:sldIdLst>
  <p:sldSz cx="18288000" cy="10287000"/>
  <p:notesSz cx="6858000" cy="9144000"/>
  <p:embeddedFontLst>
    <p:embeddedFont>
      <p:font typeface="Fira Sans Light Bold" panose="020B0503050000020004"/>
      <p:regular r:id="rId24"/>
    </p:embeddedFont>
    <p:embeddedFont>
      <p:font typeface="Fira Sans Medium Bold" panose="020B0603050000020004"/>
      <p:bold r:id="rId25"/>
    </p:embeddedFont>
    <p:embeddedFont>
      <p:font typeface="Fira Sans Medium" panose="020B0603050000020004"/>
      <p:regular r:id="rId26"/>
      <p:italic r:id="rId27"/>
    </p:embeddedFont>
    <p:embeddedFont>
      <p:font typeface="Calibri" panose="020F0502020204030204" charset="0"/>
      <p:regular r:id="rId28"/>
      <p:bold r:id="rId29"/>
      <p:italic r:id="rId30"/>
      <p:boldItalic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4" d="100"/>
          <a:sy n="54" d="100"/>
        </p:scale>
        <p:origin x="754" y="62"/>
      </p:cViewPr>
      <p:guideLst>
        <p:guide orient="horz" pos="211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6.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3210646" y="-2555335"/>
            <a:ext cx="10486384" cy="4265369"/>
            <a:chOff x="0" y="0"/>
            <a:chExt cx="13207274" cy="5372100"/>
          </a:xfrm>
        </p:grpSpPr>
        <p:sp>
          <p:nvSpPr>
            <p:cNvPr id="3" name="Freeform 3"/>
            <p:cNvSpPr/>
            <p:nvPr/>
          </p:nvSpPr>
          <p:spPr>
            <a:xfrm>
              <a:off x="0" y="0"/>
              <a:ext cx="13207274" cy="5372100"/>
            </a:xfrm>
            <a:custGeom>
              <a:avLst/>
              <a:gdLst/>
              <a:ahLst/>
              <a:cxnLst/>
              <a:rect l="l" t="t" r="r" b="b"/>
              <a:pathLst>
                <a:path w="13207274" h="5372100">
                  <a:moveTo>
                    <a:pt x="11656604" y="0"/>
                  </a:moveTo>
                  <a:lnTo>
                    <a:pt x="1550670" y="0"/>
                  </a:lnTo>
                  <a:lnTo>
                    <a:pt x="0" y="2686050"/>
                  </a:lnTo>
                  <a:lnTo>
                    <a:pt x="1550670" y="5372100"/>
                  </a:lnTo>
                  <a:lnTo>
                    <a:pt x="11656605" y="5372100"/>
                  </a:lnTo>
                  <a:lnTo>
                    <a:pt x="13207274" y="2686050"/>
                  </a:lnTo>
                  <a:lnTo>
                    <a:pt x="11656604" y="0"/>
                  </a:lnTo>
                  <a:close/>
                </a:path>
              </a:pathLst>
            </a:custGeom>
            <a:solidFill>
              <a:srgbClr val="FFFFFF"/>
            </a:solidFill>
          </p:spPr>
        </p:sp>
      </p:grpSp>
      <p:grpSp>
        <p:nvGrpSpPr>
          <p:cNvPr id="4" name="Group 4"/>
          <p:cNvGrpSpPr/>
          <p:nvPr/>
        </p:nvGrpSpPr>
        <p:grpSpPr>
          <a:xfrm>
            <a:off x="1028700" y="601506"/>
            <a:ext cx="3819497" cy="614667"/>
            <a:chOff x="-1" y="0"/>
            <a:chExt cx="5092663" cy="819558"/>
          </a:xfrm>
        </p:grpSpPr>
        <p:sp>
          <p:nvSpPr>
            <p:cNvPr id="5" name="TextBox 5"/>
            <p:cNvSpPr txBox="1"/>
            <p:nvPr/>
          </p:nvSpPr>
          <p:spPr>
            <a:xfrm>
              <a:off x="1864310" y="22083"/>
              <a:ext cx="3228352" cy="706727"/>
            </a:xfrm>
            <a:prstGeom prst="rect">
              <a:avLst/>
            </a:prstGeom>
          </p:spPr>
          <p:txBody>
            <a:bodyPr lIns="0" tIns="0" rIns="0" bIns="0" rtlCol="0" anchor="t">
              <a:spAutoFit/>
            </a:bodyPr>
            <a:lstStyle/>
            <a:p>
              <a:pPr>
                <a:lnSpc>
                  <a:spcPts val="4420"/>
                </a:lnSpc>
                <a:spcBef>
                  <a:spcPct val="0"/>
                </a:spcBef>
              </a:pPr>
              <a:r>
                <a:rPr lang="en-US" altLang="zh-CN" sz="3160" dirty="0">
                  <a:solidFill>
                    <a:srgbClr val="000000"/>
                  </a:solidFill>
                  <a:latin typeface="Fira Sans Bold Bold"/>
                </a:rPr>
                <a:t>Zane FAM</a:t>
              </a:r>
              <a:endParaRPr lang="en-US" sz="3160" dirty="0">
                <a:solidFill>
                  <a:srgbClr val="000000"/>
                </a:solidFill>
                <a:latin typeface="Fira Sans Bold Bold"/>
              </a:endParaRPr>
            </a:p>
          </p:txBody>
        </p:sp>
        <p:pic>
          <p:nvPicPr>
            <p:cNvPr id="6" name="Picture 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a:off x="0" y="0"/>
              <a:ext cx="1435383" cy="819557"/>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flipV="1">
            <a:off x="13412421" y="-858704"/>
            <a:ext cx="5898391" cy="3367788"/>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rot="-10800000" flipV="1">
            <a:off x="-1030950" y="7766444"/>
            <a:ext cx="5898391" cy="3367788"/>
          </a:xfrm>
          <a:prstGeom prst="rect">
            <a:avLst/>
          </a:prstGeom>
        </p:spPr>
      </p:pic>
      <p:grpSp>
        <p:nvGrpSpPr>
          <p:cNvPr id="9" name="Group 9"/>
          <p:cNvGrpSpPr/>
          <p:nvPr/>
        </p:nvGrpSpPr>
        <p:grpSpPr>
          <a:xfrm>
            <a:off x="12374130" y="8576966"/>
            <a:ext cx="7119208" cy="4144452"/>
            <a:chOff x="0" y="0"/>
            <a:chExt cx="9228024" cy="5372100"/>
          </a:xfrm>
        </p:grpSpPr>
        <p:sp>
          <p:nvSpPr>
            <p:cNvPr id="10" name="Freeform 10"/>
            <p:cNvSpPr/>
            <p:nvPr/>
          </p:nvSpPr>
          <p:spPr>
            <a:xfrm>
              <a:off x="0" y="0"/>
              <a:ext cx="9228024" cy="5372100"/>
            </a:xfrm>
            <a:custGeom>
              <a:avLst/>
              <a:gdLst/>
              <a:ahLst/>
              <a:cxnLst/>
              <a:rect l="l" t="t" r="r" b="b"/>
              <a:pathLst>
                <a:path w="9228024" h="5372100">
                  <a:moveTo>
                    <a:pt x="7677354" y="0"/>
                  </a:moveTo>
                  <a:lnTo>
                    <a:pt x="1550670" y="0"/>
                  </a:lnTo>
                  <a:lnTo>
                    <a:pt x="0" y="2686050"/>
                  </a:lnTo>
                  <a:lnTo>
                    <a:pt x="1550670" y="5372100"/>
                  </a:lnTo>
                  <a:lnTo>
                    <a:pt x="7677354" y="5372100"/>
                  </a:lnTo>
                  <a:lnTo>
                    <a:pt x="9228024" y="2686050"/>
                  </a:lnTo>
                  <a:lnTo>
                    <a:pt x="7677354" y="0"/>
                  </a:lnTo>
                  <a:close/>
                </a:path>
              </a:pathLst>
            </a:custGeom>
            <a:solidFill>
              <a:srgbClr val="A066CB"/>
            </a:solidFill>
          </p:spPr>
        </p:sp>
      </p:grpSp>
      <p:grpSp>
        <p:nvGrpSpPr>
          <p:cNvPr id="11" name="Group 11"/>
          <p:cNvGrpSpPr/>
          <p:nvPr/>
        </p:nvGrpSpPr>
        <p:grpSpPr>
          <a:xfrm>
            <a:off x="3062734" y="3420543"/>
            <a:ext cx="12162532" cy="3404150"/>
            <a:chOff x="0" y="-57150"/>
            <a:chExt cx="16216710" cy="4538866"/>
          </a:xfrm>
        </p:grpSpPr>
        <p:sp>
          <p:nvSpPr>
            <p:cNvPr id="12" name="TextBox 12"/>
            <p:cNvSpPr txBox="1"/>
            <p:nvPr/>
          </p:nvSpPr>
          <p:spPr>
            <a:xfrm>
              <a:off x="0" y="1319376"/>
              <a:ext cx="16216710" cy="1779804"/>
            </a:xfrm>
            <a:prstGeom prst="rect">
              <a:avLst/>
            </a:prstGeom>
          </p:spPr>
          <p:txBody>
            <a:bodyPr lIns="0" tIns="0" rIns="0" bIns="0" rtlCol="0" anchor="t">
              <a:spAutoFit/>
            </a:bodyPr>
            <a:lstStyle/>
            <a:p>
              <a:pPr marL="0" lvl="0" indent="0" algn="ctr">
                <a:lnSpc>
                  <a:spcPts val="11000"/>
                </a:lnSpc>
              </a:pPr>
              <a:r>
                <a:rPr lang="zh-CN" altLang="en-US" sz="7200" u="none" spc="299" dirty="0">
                  <a:solidFill>
                    <a:srgbClr val="FFFFFF"/>
                  </a:solidFill>
                  <a:latin typeface="Fira Sans Bold Bold"/>
                </a:rPr>
                <a:t>电影艺术文章管理系统</a:t>
              </a:r>
              <a:endParaRPr lang="en-US" sz="7200" u="none" spc="299" dirty="0">
                <a:solidFill>
                  <a:srgbClr val="FFFFFF"/>
                </a:solidFill>
                <a:latin typeface="Fira Sans Bold Bold"/>
              </a:endParaRPr>
            </a:p>
          </p:txBody>
        </p:sp>
        <p:sp>
          <p:nvSpPr>
            <p:cNvPr id="13" name="TextBox 13"/>
            <p:cNvSpPr txBox="1"/>
            <p:nvPr/>
          </p:nvSpPr>
          <p:spPr>
            <a:xfrm>
              <a:off x="529657" y="3854707"/>
              <a:ext cx="15157394" cy="627009"/>
            </a:xfrm>
            <a:prstGeom prst="rect">
              <a:avLst/>
            </a:prstGeom>
          </p:spPr>
          <p:txBody>
            <a:bodyPr lIns="0" tIns="0" rIns="0" bIns="0" rtlCol="0" anchor="t">
              <a:spAutoFit/>
            </a:bodyPr>
            <a:lstStyle/>
            <a:p>
              <a:pPr marL="0" lvl="0" indent="0" algn="ctr">
                <a:lnSpc>
                  <a:spcPts val="3920"/>
                </a:lnSpc>
                <a:spcBef>
                  <a:spcPct val="0"/>
                </a:spcBef>
              </a:pPr>
              <a:r>
                <a:rPr lang="en-US" sz="2800" u="none" dirty="0">
                  <a:solidFill>
                    <a:srgbClr val="FFFFFF"/>
                  </a:solidFill>
                  <a:latin typeface="Fira Sans Light Bold" panose="020B0503050000020004"/>
                </a:rPr>
                <a:t>202100120062   </a:t>
              </a:r>
              <a:r>
                <a:rPr lang="zh-CN" altLang="en-US" sz="2800" u="none" dirty="0">
                  <a:solidFill>
                    <a:srgbClr val="FFFFFF"/>
                  </a:solidFill>
                  <a:latin typeface="Fira Sans Light Bold" panose="020B0503050000020004"/>
                </a:rPr>
                <a:t>赵振</a:t>
              </a:r>
              <a:endParaRPr lang="en-US" sz="2800" u="none" dirty="0">
                <a:solidFill>
                  <a:srgbClr val="FFFFFF"/>
                </a:solidFill>
                <a:latin typeface="Fira Sans Light Bold" panose="020B0503050000020004"/>
              </a:endParaRPr>
            </a:p>
          </p:txBody>
        </p:sp>
        <p:sp>
          <p:nvSpPr>
            <p:cNvPr id="14" name="TextBox 14"/>
            <p:cNvSpPr txBox="1"/>
            <p:nvPr/>
          </p:nvSpPr>
          <p:spPr>
            <a:xfrm>
              <a:off x="529658" y="-57150"/>
              <a:ext cx="15157394" cy="625545"/>
            </a:xfrm>
            <a:prstGeom prst="rect">
              <a:avLst/>
            </a:prstGeom>
          </p:spPr>
          <p:txBody>
            <a:bodyPr lIns="0" tIns="0" rIns="0" bIns="0" rtlCol="0" anchor="t">
              <a:spAutoFit/>
            </a:bodyPr>
            <a:lstStyle/>
            <a:p>
              <a:pPr marL="0" lvl="0" indent="0" algn="ctr">
                <a:lnSpc>
                  <a:spcPts val="3920"/>
                </a:lnSpc>
                <a:spcBef>
                  <a:spcPct val="0"/>
                </a:spcBef>
              </a:pPr>
              <a:r>
                <a:rPr lang="zh-CN" altLang="en-US" sz="2800" u="none" spc="84" dirty="0">
                  <a:solidFill>
                    <a:srgbClr val="FFFFFF"/>
                  </a:solidFill>
                  <a:latin typeface="Fira Sans Light Bold" panose="020B0503050000020004"/>
                </a:rPr>
                <a:t>开放性创新实践软件项目答辩</a:t>
              </a:r>
              <a:endParaRPr lang="en-US" sz="2800" u="none" spc="84" dirty="0">
                <a:solidFill>
                  <a:srgbClr val="FFFFFF"/>
                </a:solidFill>
                <a:latin typeface="Fira Sans Light Bold" panose="020B05030500000200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81476" y="-104371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540145" y="-2062615"/>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8" name="TextBox 8"/>
          <p:cNvSpPr txBox="1"/>
          <p:nvPr/>
        </p:nvSpPr>
        <p:spPr>
          <a:xfrm>
            <a:off x="914400" y="342900"/>
            <a:ext cx="12052652" cy="511037"/>
          </a:xfrm>
          <a:prstGeom prst="rect">
            <a:avLst/>
          </a:prstGeom>
        </p:spPr>
        <p:txBody>
          <a:bodyPr lIns="0" tIns="0" rIns="0" bIns="0" rtlCol="0" anchor="t">
            <a:spAutoFit/>
          </a:bodyPr>
          <a:lstStyle/>
          <a:p>
            <a:pPr marL="0" lvl="0" indent="0">
              <a:lnSpc>
                <a:spcPts val="3900"/>
              </a:lnSpc>
              <a:spcBef>
                <a:spcPct val="0"/>
              </a:spcBef>
            </a:pPr>
            <a:r>
              <a:rPr lang="en-US" altLang="zh-CN" sz="4000" spc="-60" dirty="0">
                <a:solidFill>
                  <a:schemeClr val="tx2"/>
                </a:solidFill>
                <a:latin typeface="Fira Sans Medium" panose="020B0603050000020004"/>
              </a:rPr>
              <a:t>4</a:t>
            </a:r>
            <a:r>
              <a:rPr lang="en-US" altLang="zh-CN" sz="4000" u="none" spc="-60" dirty="0">
                <a:solidFill>
                  <a:schemeClr val="tx2"/>
                </a:solidFill>
                <a:latin typeface="Fira Sans Medium" panose="020B0603050000020004"/>
              </a:rPr>
              <a:t> </a:t>
            </a:r>
            <a:r>
              <a:rPr lang="zh-CN" altLang="en-US" sz="4000" spc="-60" dirty="0">
                <a:solidFill>
                  <a:schemeClr val="tx2"/>
                </a:solidFill>
                <a:latin typeface="Fira Sans Medium" panose="020B0603050000020004"/>
              </a:rPr>
              <a:t>测试部署</a:t>
            </a:r>
            <a:endParaRPr lang="en-US" sz="4000" u="none" spc="-60" dirty="0">
              <a:solidFill>
                <a:schemeClr val="tx2"/>
              </a:solidFill>
              <a:latin typeface="Fira Sans Medium" panose="020B0603050000020004"/>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2974" y="951369"/>
            <a:ext cx="12738502" cy="9220017"/>
          </a:xfrm>
          <a:prstGeom prst="rect">
            <a:avLst/>
          </a:prstGeom>
        </p:spPr>
      </p:pic>
      <p:pic>
        <p:nvPicPr>
          <p:cNvPr id="11" name="图片 10"/>
          <p:cNvPicPr>
            <a:picLocks noChangeAspect="1"/>
          </p:cNvPicPr>
          <p:nvPr/>
        </p:nvPicPr>
        <p:blipFill>
          <a:blip r:embed="rId2"/>
          <a:stretch>
            <a:fillRect/>
          </a:stretch>
        </p:blipFill>
        <p:spPr>
          <a:xfrm>
            <a:off x="8534400" y="3670959"/>
            <a:ext cx="8928204" cy="6469254"/>
          </a:xfrm>
          <a:prstGeom prst="rect">
            <a:avLst/>
          </a:prstGeom>
        </p:spPr>
      </p:pic>
      <p:pic>
        <p:nvPicPr>
          <p:cNvPr id="7" name="图片 6"/>
          <p:cNvPicPr>
            <a:picLocks noChangeAspect="1"/>
          </p:cNvPicPr>
          <p:nvPr/>
        </p:nvPicPr>
        <p:blipFill>
          <a:blip r:embed="rId3"/>
          <a:stretch>
            <a:fillRect/>
          </a:stretch>
        </p:blipFill>
        <p:spPr>
          <a:xfrm>
            <a:off x="973454" y="3670959"/>
            <a:ext cx="12337934" cy="64463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r="12854" b="26471"/>
          <a:stretch>
            <a:fillRect/>
          </a:stretch>
        </p:blipFill>
        <p:spPr>
          <a:xfrm>
            <a:off x="0" y="0"/>
            <a:ext cx="18288000" cy="10287000"/>
          </a:xfrm>
          <a:prstGeom prst="rect">
            <a:avLst/>
          </a:prstGeom>
        </p:spPr>
      </p:pic>
      <p:grpSp>
        <p:nvGrpSpPr>
          <p:cNvPr id="3" name="Group 3"/>
          <p:cNvGrpSpPr/>
          <p:nvPr/>
        </p:nvGrpSpPr>
        <p:grpSpPr>
          <a:xfrm>
            <a:off x="-3006107" y="6953996"/>
            <a:ext cx="15570591" cy="7800348"/>
            <a:chOff x="0" y="0"/>
            <a:chExt cx="10723467" cy="5372100"/>
          </a:xfrm>
        </p:grpSpPr>
        <p:sp>
          <p:nvSpPr>
            <p:cNvPr id="4" name="Freeform 4"/>
            <p:cNvSpPr/>
            <p:nvPr/>
          </p:nvSpPr>
          <p:spPr>
            <a:xfrm>
              <a:off x="0" y="0"/>
              <a:ext cx="10723466" cy="5372100"/>
            </a:xfrm>
            <a:custGeom>
              <a:avLst/>
              <a:gdLst/>
              <a:ahLst/>
              <a:cxnLst/>
              <a:rect l="l" t="t" r="r" b="b"/>
              <a:pathLst>
                <a:path w="10723466" h="5372100">
                  <a:moveTo>
                    <a:pt x="9172797" y="0"/>
                  </a:moveTo>
                  <a:lnTo>
                    <a:pt x="1550670" y="0"/>
                  </a:lnTo>
                  <a:lnTo>
                    <a:pt x="0" y="2686050"/>
                  </a:lnTo>
                  <a:lnTo>
                    <a:pt x="1550670" y="5372100"/>
                  </a:lnTo>
                  <a:lnTo>
                    <a:pt x="9172797" y="5372100"/>
                  </a:lnTo>
                  <a:lnTo>
                    <a:pt x="10723466" y="2686050"/>
                  </a:lnTo>
                  <a:lnTo>
                    <a:pt x="9172797" y="0"/>
                  </a:lnTo>
                  <a:close/>
                </a:path>
              </a:pathLst>
            </a:custGeom>
            <a:solidFill>
              <a:srgbClr val="1836B2"/>
            </a:solidFill>
          </p:spPr>
        </p:sp>
      </p:grpSp>
      <p:grpSp>
        <p:nvGrpSpPr>
          <p:cNvPr id="5" name="Group 5"/>
          <p:cNvGrpSpPr/>
          <p:nvPr/>
        </p:nvGrpSpPr>
        <p:grpSpPr>
          <a:xfrm>
            <a:off x="1028700" y="7638621"/>
            <a:ext cx="9052641" cy="1984322"/>
            <a:chOff x="0" y="0"/>
            <a:chExt cx="12070188" cy="2645762"/>
          </a:xfrm>
        </p:grpSpPr>
        <p:sp>
          <p:nvSpPr>
            <p:cNvPr id="6" name="TextBox 6"/>
            <p:cNvSpPr txBox="1"/>
            <p:nvPr/>
          </p:nvSpPr>
          <p:spPr>
            <a:xfrm>
              <a:off x="0" y="66675"/>
              <a:ext cx="12070188" cy="1550458"/>
            </a:xfrm>
            <a:prstGeom prst="rect">
              <a:avLst/>
            </a:prstGeom>
          </p:spPr>
          <p:txBody>
            <a:bodyPr lIns="0" tIns="0" rIns="0" bIns="0" rtlCol="0" anchor="t">
              <a:spAutoFit/>
            </a:bodyPr>
            <a:lstStyle/>
            <a:p>
              <a:pPr marL="0" lvl="0" indent="0">
                <a:lnSpc>
                  <a:spcPts val="8800"/>
                </a:lnSpc>
                <a:spcBef>
                  <a:spcPct val="0"/>
                </a:spcBef>
              </a:pPr>
              <a:r>
                <a:rPr lang="zh-CN" altLang="en-US" sz="8000" b="1" dirty="0">
                  <a:solidFill>
                    <a:schemeClr val="bg1"/>
                  </a:solidFill>
                </a:rPr>
                <a:t>疑难问题解决</a:t>
              </a:r>
              <a:endParaRPr lang="en-US" sz="8000" u="none" dirty="0">
                <a:solidFill>
                  <a:schemeClr val="bg1"/>
                </a:solidFill>
                <a:latin typeface="Fira Sans Medium Bold" panose="020B0603050000020004"/>
              </a:endParaRPr>
            </a:p>
          </p:txBody>
        </p:sp>
        <p:sp>
          <p:nvSpPr>
            <p:cNvPr id="7" name="TextBox 7"/>
            <p:cNvSpPr txBox="1"/>
            <p:nvPr/>
          </p:nvSpPr>
          <p:spPr>
            <a:xfrm>
              <a:off x="0" y="2009351"/>
              <a:ext cx="9173818" cy="636411"/>
            </a:xfrm>
            <a:prstGeom prst="rect">
              <a:avLst/>
            </a:prstGeom>
          </p:spPr>
          <p:txBody>
            <a:bodyPr lIns="0" tIns="0" rIns="0" bIns="0" rtlCol="0" anchor="t">
              <a:spAutoFit/>
            </a:bodyPr>
            <a:lstStyle/>
            <a:p>
              <a:pPr marL="0" lvl="0" indent="0">
                <a:lnSpc>
                  <a:spcPts val="3900"/>
                </a:lnSpc>
                <a:spcBef>
                  <a:spcPct val="0"/>
                </a:spcBef>
              </a:pPr>
              <a:r>
                <a:rPr lang="zh-CN" altLang="en-US" sz="3000" u="none" spc="-60" dirty="0">
                  <a:solidFill>
                    <a:srgbClr val="FFFFFF"/>
                  </a:solidFill>
                  <a:latin typeface="Fira Sans Medium" panose="020B0603050000020004"/>
                </a:rPr>
                <a:t>加强项目架构理解   学习提问的智慧  </a:t>
              </a:r>
              <a:endParaRPr lang="en-US" sz="3000" u="none" spc="-60" dirty="0">
                <a:solidFill>
                  <a:srgbClr val="FFFFFF"/>
                </a:solidFill>
                <a:latin typeface="Fira Sans Medium" panose="020B0603050000020004"/>
              </a:endParaRPr>
            </a:p>
          </p:txBody>
        </p:sp>
      </p:grpSp>
      <p:grpSp>
        <p:nvGrpSpPr>
          <p:cNvPr id="8" name="Group 8"/>
          <p:cNvGrpSpPr/>
          <p:nvPr/>
        </p:nvGrpSpPr>
        <p:grpSpPr>
          <a:xfrm>
            <a:off x="10853056" y="-2622597"/>
            <a:ext cx="10486384" cy="4265369"/>
            <a:chOff x="0" y="0"/>
            <a:chExt cx="13207274" cy="5372100"/>
          </a:xfrm>
        </p:grpSpPr>
        <p:sp>
          <p:nvSpPr>
            <p:cNvPr id="9" name="Freeform 9"/>
            <p:cNvSpPr/>
            <p:nvPr/>
          </p:nvSpPr>
          <p:spPr>
            <a:xfrm>
              <a:off x="0" y="0"/>
              <a:ext cx="13207274" cy="5372100"/>
            </a:xfrm>
            <a:custGeom>
              <a:avLst/>
              <a:gdLst/>
              <a:ahLst/>
              <a:cxnLst/>
              <a:rect l="l" t="t" r="r" b="b"/>
              <a:pathLst>
                <a:path w="13207274" h="5372100">
                  <a:moveTo>
                    <a:pt x="11656604" y="0"/>
                  </a:moveTo>
                  <a:lnTo>
                    <a:pt x="1550670" y="0"/>
                  </a:lnTo>
                  <a:lnTo>
                    <a:pt x="0" y="2686050"/>
                  </a:lnTo>
                  <a:lnTo>
                    <a:pt x="1550670" y="5372100"/>
                  </a:lnTo>
                  <a:lnTo>
                    <a:pt x="11656605" y="5372100"/>
                  </a:lnTo>
                  <a:lnTo>
                    <a:pt x="13207274" y="2686050"/>
                  </a:lnTo>
                  <a:lnTo>
                    <a:pt x="11656604" y="0"/>
                  </a:lnTo>
                  <a:close/>
                </a:path>
              </a:pathLst>
            </a:custGeom>
            <a:solidFill>
              <a:srgbClr val="FFFFFF"/>
            </a:solidFill>
          </p:spPr>
        </p:sp>
      </p:grpSp>
      <p:grpSp>
        <p:nvGrpSpPr>
          <p:cNvPr id="10" name="Group 10"/>
          <p:cNvGrpSpPr/>
          <p:nvPr/>
        </p:nvGrpSpPr>
        <p:grpSpPr>
          <a:xfrm>
            <a:off x="12727771" y="458243"/>
            <a:ext cx="4722030" cy="759911"/>
            <a:chOff x="0" y="0"/>
            <a:chExt cx="6296041" cy="1013215"/>
          </a:xfrm>
        </p:grpSpPr>
        <p:sp>
          <p:nvSpPr>
            <p:cNvPr id="11" name="TextBox 11"/>
            <p:cNvSpPr txBox="1"/>
            <p:nvPr/>
          </p:nvSpPr>
          <p:spPr>
            <a:xfrm>
              <a:off x="2304840" y="33531"/>
              <a:ext cx="3991200" cy="867494"/>
            </a:xfrm>
            <a:prstGeom prst="rect">
              <a:avLst/>
            </a:prstGeom>
          </p:spPr>
          <p:txBody>
            <a:bodyPr lIns="0" tIns="0" rIns="0" bIns="0" rtlCol="0" anchor="t">
              <a:spAutoFit/>
            </a:bodyPr>
            <a:lstStyle/>
            <a:p>
              <a:pPr>
                <a:lnSpc>
                  <a:spcPts val="5465"/>
                </a:lnSpc>
                <a:spcBef>
                  <a:spcPct val="0"/>
                </a:spcBef>
              </a:pPr>
              <a:r>
                <a:rPr lang="en-US" sz="3905">
                  <a:solidFill>
                    <a:srgbClr val="000000"/>
                  </a:solidFill>
                  <a:latin typeface="Fira Sans Bold Bold"/>
                </a:rPr>
                <a:t>Austen Tech</a:t>
              </a:r>
              <a:endParaRPr lang="en-US" sz="3905">
                <a:solidFill>
                  <a:srgbClr val="000000"/>
                </a:solidFill>
                <a:latin typeface="Fira Sans Bold Bold"/>
              </a:endParaRP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0"/>
              <a:ext cx="1774559" cy="1013215"/>
            </a:xfrm>
            <a:prstGeom prst="rect">
              <a:avLst/>
            </a:prstGeom>
          </p:spPr>
        </p:pic>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4026"/>
          <a:stretch>
            <a:fillRect/>
          </a:stretch>
        </p:blipFill>
        <p:spPr>
          <a:xfrm flipV="1">
            <a:off x="7540687" y="-1225650"/>
            <a:ext cx="5023797" cy="28684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flipV="1">
            <a:off x="14155540" y="-1003181"/>
            <a:ext cx="6662265" cy="3803935"/>
          </a:xfrm>
          <a:prstGeom prst="rect">
            <a:avLst/>
          </a:prstGeom>
        </p:spPr>
      </p:pic>
      <p:sp>
        <p:nvSpPr>
          <p:cNvPr id="4" name="TextBox 4"/>
          <p:cNvSpPr txBox="1"/>
          <p:nvPr/>
        </p:nvSpPr>
        <p:spPr>
          <a:xfrm>
            <a:off x="457200" y="190500"/>
            <a:ext cx="10599370" cy="2257028"/>
          </a:xfrm>
          <a:prstGeom prst="rect">
            <a:avLst/>
          </a:prstGeom>
        </p:spPr>
        <p:txBody>
          <a:bodyPr lIns="0" tIns="0" rIns="0" bIns="0" rtlCol="0" anchor="t">
            <a:spAutoFit/>
          </a:bodyPr>
          <a:lstStyle/>
          <a:p>
            <a:pPr marL="0" lvl="0" indent="0">
              <a:lnSpc>
                <a:spcPts val="8800"/>
              </a:lnSpc>
              <a:spcBef>
                <a:spcPct val="0"/>
              </a:spcBef>
            </a:pPr>
            <a:r>
              <a:rPr lang="zh-CN" altLang="en-US" sz="6000" u="none" dirty="0">
                <a:solidFill>
                  <a:srgbClr val="1836B2"/>
                </a:solidFill>
                <a:latin typeface="Fira Sans Medium Bold" panose="020B0603050000020004"/>
              </a:rPr>
              <a:t>疑难问题解决</a:t>
            </a:r>
            <a:endParaRPr lang="zh-CN" altLang="en-US" sz="6000" u="none" dirty="0">
              <a:solidFill>
                <a:srgbClr val="1836B2"/>
              </a:solidFill>
              <a:latin typeface="Fira Sans Medium Bold" panose="020B0603050000020004"/>
            </a:endParaRPr>
          </a:p>
          <a:p>
            <a:pPr marL="0" lvl="0" indent="0">
              <a:lnSpc>
                <a:spcPts val="8800"/>
              </a:lnSpc>
              <a:spcBef>
                <a:spcPct val="0"/>
              </a:spcBef>
            </a:pPr>
            <a:endParaRPr lang="en-US" sz="8000" u="none" dirty="0">
              <a:solidFill>
                <a:srgbClr val="1836B2"/>
              </a:solidFill>
              <a:latin typeface="Fira Sans Medium Bold" panose="020B0603050000020004"/>
            </a:endParaRPr>
          </a:p>
        </p:txBody>
      </p:sp>
      <p:pic>
        <p:nvPicPr>
          <p:cNvPr id="7" name="图片 6"/>
          <p:cNvPicPr>
            <a:picLocks noChangeAspect="1"/>
          </p:cNvPicPr>
          <p:nvPr/>
        </p:nvPicPr>
        <p:blipFill>
          <a:blip r:embed="rId3"/>
          <a:stretch>
            <a:fillRect/>
          </a:stretch>
        </p:blipFill>
        <p:spPr>
          <a:xfrm>
            <a:off x="346363" y="2618819"/>
            <a:ext cx="8244633" cy="814072"/>
          </a:xfrm>
          <a:prstGeom prst="rect">
            <a:avLst/>
          </a:prstGeom>
        </p:spPr>
      </p:pic>
      <p:pic>
        <p:nvPicPr>
          <p:cNvPr id="9" name="图片 8"/>
          <p:cNvPicPr>
            <a:picLocks noChangeAspect="1"/>
          </p:cNvPicPr>
          <p:nvPr/>
        </p:nvPicPr>
        <p:blipFill>
          <a:blip r:embed="rId4"/>
          <a:stretch>
            <a:fillRect/>
          </a:stretch>
        </p:blipFill>
        <p:spPr>
          <a:xfrm>
            <a:off x="304800" y="4112994"/>
            <a:ext cx="6705600" cy="743145"/>
          </a:xfrm>
          <a:prstGeom prst="rect">
            <a:avLst/>
          </a:prstGeom>
        </p:spPr>
      </p:pic>
      <p:pic>
        <p:nvPicPr>
          <p:cNvPr id="8" name="图片 7"/>
          <p:cNvPicPr>
            <a:picLocks noChangeAspect="1"/>
          </p:cNvPicPr>
          <p:nvPr/>
        </p:nvPicPr>
        <p:blipFill>
          <a:blip r:embed="rId5"/>
          <a:stretch>
            <a:fillRect/>
          </a:stretch>
        </p:blipFill>
        <p:spPr>
          <a:xfrm>
            <a:off x="304800" y="1206953"/>
            <a:ext cx="10294570" cy="731762"/>
          </a:xfrm>
          <a:prstGeom prst="rect">
            <a:avLst/>
          </a:prstGeom>
        </p:spPr>
      </p:pic>
      <p:sp>
        <p:nvSpPr>
          <p:cNvPr id="3" name="文本框 2"/>
          <p:cNvSpPr txBox="1"/>
          <p:nvPr/>
        </p:nvSpPr>
        <p:spPr>
          <a:xfrm>
            <a:off x="381000" y="4907642"/>
            <a:ext cx="4470776" cy="523220"/>
          </a:xfrm>
          <a:prstGeom prst="rect">
            <a:avLst/>
          </a:prstGeom>
          <a:noFill/>
        </p:spPr>
        <p:txBody>
          <a:bodyPr wrap="none" rtlCol="0">
            <a:spAutoFit/>
          </a:bodyPr>
          <a:lstStyle/>
          <a:p>
            <a:r>
              <a:rPr lang="zh-CN" altLang="en-US" sz="2800" dirty="0"/>
              <a:t>全文检索时没有开启</a:t>
            </a:r>
            <a:r>
              <a:rPr lang="en-US" altLang="zh-CN" sz="2800" dirty="0"/>
              <a:t>ES</a:t>
            </a:r>
            <a:r>
              <a:rPr lang="zh-CN" altLang="en-US" sz="2800" dirty="0"/>
              <a:t>功能</a:t>
            </a:r>
            <a:endParaRPr lang="zh-CN" altLang="en-US" sz="2800" dirty="0"/>
          </a:p>
        </p:txBody>
      </p:sp>
      <p:sp>
        <p:nvSpPr>
          <p:cNvPr id="5" name="文本框 4"/>
          <p:cNvSpPr txBox="1"/>
          <p:nvPr/>
        </p:nvSpPr>
        <p:spPr>
          <a:xfrm>
            <a:off x="455888" y="2026399"/>
            <a:ext cx="10143482" cy="523220"/>
          </a:xfrm>
          <a:prstGeom prst="rect">
            <a:avLst/>
          </a:prstGeom>
          <a:noFill/>
        </p:spPr>
        <p:txBody>
          <a:bodyPr wrap="none" rtlCol="0">
            <a:spAutoFit/>
          </a:bodyPr>
          <a:lstStyle/>
          <a:p>
            <a:r>
              <a:rPr lang="en-US" altLang="zh-CN" sz="2800" dirty="0"/>
              <a:t>MySQL</a:t>
            </a:r>
            <a:r>
              <a:rPr lang="zh-CN" altLang="en-US" sz="2800" dirty="0"/>
              <a:t>与</a:t>
            </a:r>
            <a:r>
              <a:rPr lang="en-US" altLang="zh-CN" sz="2800" dirty="0"/>
              <a:t>ES</a:t>
            </a:r>
            <a:r>
              <a:rPr lang="zh-CN" altLang="en-US" sz="2800" dirty="0"/>
              <a:t>是两个独立的库，当前记录实际上不存在于</a:t>
            </a:r>
            <a:r>
              <a:rPr lang="en-US" altLang="zh-CN" sz="2800" dirty="0"/>
              <a:t>ES</a:t>
            </a:r>
            <a:r>
              <a:rPr lang="zh-CN" altLang="en-US" sz="2800" dirty="0"/>
              <a:t>索引中</a:t>
            </a:r>
            <a:endParaRPr lang="zh-CN" altLang="en-US" sz="2800" dirty="0"/>
          </a:p>
        </p:txBody>
      </p:sp>
      <p:sp>
        <p:nvSpPr>
          <p:cNvPr id="6" name="文本框 5"/>
          <p:cNvSpPr txBox="1"/>
          <p:nvPr/>
        </p:nvSpPr>
        <p:spPr>
          <a:xfrm>
            <a:off x="381000" y="3553480"/>
            <a:ext cx="4852610" cy="523220"/>
          </a:xfrm>
          <a:prstGeom prst="rect">
            <a:avLst/>
          </a:prstGeom>
          <a:noFill/>
        </p:spPr>
        <p:txBody>
          <a:bodyPr wrap="none" rtlCol="0">
            <a:spAutoFit/>
          </a:bodyPr>
          <a:lstStyle/>
          <a:p>
            <a:r>
              <a:rPr lang="zh-CN" altLang="en-US" sz="2800" dirty="0"/>
              <a:t>数据过长超出设定的存储范围</a:t>
            </a:r>
            <a:endParaRPr lang="zh-CN" altLang="en-US" sz="2800" dirty="0"/>
          </a:p>
        </p:txBody>
      </p:sp>
      <p:pic>
        <p:nvPicPr>
          <p:cNvPr id="16" name="图片 15"/>
          <p:cNvPicPr>
            <a:picLocks noChangeAspect="1"/>
          </p:cNvPicPr>
          <p:nvPr/>
        </p:nvPicPr>
        <p:blipFill>
          <a:blip r:embed="rId6"/>
          <a:stretch>
            <a:fillRect/>
          </a:stretch>
        </p:blipFill>
        <p:spPr>
          <a:xfrm>
            <a:off x="411480" y="6173072"/>
            <a:ext cx="9323992" cy="3085228"/>
          </a:xfrm>
          <a:prstGeom prst="rect">
            <a:avLst/>
          </a:prstGeom>
        </p:spPr>
      </p:pic>
      <p:pic>
        <p:nvPicPr>
          <p:cNvPr id="17" name="图片 16"/>
          <p:cNvPicPr>
            <a:picLocks noChangeAspect="1"/>
          </p:cNvPicPr>
          <p:nvPr/>
        </p:nvPicPr>
        <p:blipFill>
          <a:blip r:embed="rId7"/>
          <a:stretch>
            <a:fillRect/>
          </a:stretch>
        </p:blipFill>
        <p:spPr>
          <a:xfrm>
            <a:off x="5400051" y="1409700"/>
            <a:ext cx="12755180" cy="8754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flipV="1">
            <a:off x="14155540" y="-1003181"/>
            <a:ext cx="6662265" cy="3803935"/>
          </a:xfrm>
          <a:prstGeom prst="rect">
            <a:avLst/>
          </a:prstGeom>
        </p:spPr>
      </p:pic>
      <p:pic>
        <p:nvPicPr>
          <p:cNvPr id="10" name="图片 9"/>
          <p:cNvPicPr>
            <a:picLocks noChangeAspect="1"/>
          </p:cNvPicPr>
          <p:nvPr/>
        </p:nvPicPr>
        <p:blipFill>
          <a:blip r:embed="rId3"/>
          <a:stretch>
            <a:fillRect/>
          </a:stretch>
        </p:blipFill>
        <p:spPr>
          <a:xfrm>
            <a:off x="228600" y="190500"/>
            <a:ext cx="15459301" cy="8835473"/>
          </a:xfrm>
          <a:prstGeom prst="rect">
            <a:avLst/>
          </a:prstGeom>
        </p:spPr>
      </p:pic>
      <p:pic>
        <p:nvPicPr>
          <p:cNvPr id="12" name="图片 11"/>
          <p:cNvPicPr>
            <a:picLocks noChangeAspect="1"/>
          </p:cNvPicPr>
          <p:nvPr/>
        </p:nvPicPr>
        <p:blipFill>
          <a:blip r:embed="rId4"/>
          <a:stretch>
            <a:fillRect/>
          </a:stretch>
        </p:blipFill>
        <p:spPr>
          <a:xfrm>
            <a:off x="213360" y="7277102"/>
            <a:ext cx="15788640" cy="2538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7429" y="-342900"/>
            <a:ext cx="22341509" cy="6693060"/>
            <a:chOff x="0" y="0"/>
            <a:chExt cx="17932129" cy="5372100"/>
          </a:xfrm>
        </p:grpSpPr>
        <p:sp>
          <p:nvSpPr>
            <p:cNvPr id="3" name="Freeform 3"/>
            <p:cNvSpPr/>
            <p:nvPr/>
          </p:nvSpPr>
          <p:spPr>
            <a:xfrm>
              <a:off x="0" y="0"/>
              <a:ext cx="17932129" cy="5372100"/>
            </a:xfrm>
            <a:custGeom>
              <a:avLst/>
              <a:gdLst/>
              <a:ahLst/>
              <a:cxnLst/>
              <a:rect l="l" t="t" r="r" b="b"/>
              <a:pathLst>
                <a:path w="17932129" h="5372100">
                  <a:moveTo>
                    <a:pt x="16381459" y="0"/>
                  </a:moveTo>
                  <a:lnTo>
                    <a:pt x="1550670" y="0"/>
                  </a:lnTo>
                  <a:lnTo>
                    <a:pt x="0" y="2686050"/>
                  </a:lnTo>
                  <a:lnTo>
                    <a:pt x="1550670" y="5372100"/>
                  </a:lnTo>
                  <a:lnTo>
                    <a:pt x="16381459" y="5372100"/>
                  </a:lnTo>
                  <a:lnTo>
                    <a:pt x="17932129" y="2686050"/>
                  </a:lnTo>
                  <a:lnTo>
                    <a:pt x="16381459" y="0"/>
                  </a:lnTo>
                  <a:close/>
                </a:path>
              </a:pathLst>
            </a:custGeom>
            <a:solidFill>
              <a:srgbClr val="1836B2"/>
            </a:solidFill>
          </p:spPr>
        </p:sp>
      </p:grpSp>
      <p:grpSp>
        <p:nvGrpSpPr>
          <p:cNvPr id="4" name="Group 4"/>
          <p:cNvGrpSpPr/>
          <p:nvPr/>
        </p:nvGrpSpPr>
        <p:grpSpPr>
          <a:xfrm>
            <a:off x="9753600" y="2857500"/>
            <a:ext cx="7843356" cy="2953369"/>
            <a:chOff x="0" y="66675"/>
            <a:chExt cx="10457808" cy="3937825"/>
          </a:xfrm>
        </p:grpSpPr>
        <p:sp>
          <p:nvSpPr>
            <p:cNvPr id="5" name="TextBox 5"/>
            <p:cNvSpPr txBox="1"/>
            <p:nvPr/>
          </p:nvSpPr>
          <p:spPr>
            <a:xfrm>
              <a:off x="0" y="66675"/>
              <a:ext cx="10457808" cy="1504685"/>
            </a:xfrm>
            <a:prstGeom prst="rect">
              <a:avLst/>
            </a:prstGeom>
          </p:spPr>
          <p:txBody>
            <a:bodyPr lIns="0" tIns="0" rIns="0" bIns="0" rtlCol="0" anchor="t">
              <a:spAutoFit/>
            </a:bodyPr>
            <a:lstStyle/>
            <a:p>
              <a:pPr marL="0" lvl="0" indent="0">
                <a:lnSpc>
                  <a:spcPts val="8800"/>
                </a:lnSpc>
                <a:spcBef>
                  <a:spcPct val="0"/>
                </a:spcBef>
              </a:pPr>
              <a:r>
                <a:rPr lang="zh-CN" altLang="en-US" sz="8000" b="1" dirty="0">
                  <a:solidFill>
                    <a:schemeClr val="bg1"/>
                  </a:solidFill>
                </a:rPr>
                <a:t>项目实现心得</a:t>
              </a:r>
              <a:endParaRPr lang="en-US" sz="8000" u="none" dirty="0">
                <a:solidFill>
                  <a:schemeClr val="bg1"/>
                </a:solidFill>
                <a:latin typeface="Fira Sans Medium Bold" panose="020B0603050000020004"/>
              </a:endParaRPr>
            </a:p>
          </p:txBody>
        </p:sp>
        <p:sp>
          <p:nvSpPr>
            <p:cNvPr id="6" name="TextBox 6"/>
            <p:cNvSpPr txBox="1"/>
            <p:nvPr/>
          </p:nvSpPr>
          <p:spPr>
            <a:xfrm>
              <a:off x="0" y="3368089"/>
              <a:ext cx="8254520" cy="636411"/>
            </a:xfrm>
            <a:prstGeom prst="rect">
              <a:avLst/>
            </a:prstGeom>
          </p:spPr>
          <p:txBody>
            <a:bodyPr lIns="0" tIns="0" rIns="0" bIns="0" rtlCol="0" anchor="t">
              <a:spAutoFit/>
            </a:bodyPr>
            <a:lstStyle/>
            <a:p>
              <a:pPr marL="0" lvl="0" indent="0">
                <a:lnSpc>
                  <a:spcPts val="3900"/>
                </a:lnSpc>
                <a:spcBef>
                  <a:spcPct val="0"/>
                </a:spcBef>
              </a:pPr>
              <a:endParaRPr lang="en-US" sz="3000" u="none" spc="-60" dirty="0">
                <a:solidFill>
                  <a:srgbClr val="FFFFFF"/>
                </a:solidFill>
                <a:latin typeface="Fira Sans Medium" panose="020B0603050000020004"/>
              </a:endParaRPr>
            </a:p>
          </p:txBody>
        </p:sp>
      </p:grpSp>
      <p:grpSp>
        <p:nvGrpSpPr>
          <p:cNvPr id="17" name="Group 17"/>
          <p:cNvGrpSpPr>
            <a:grpSpLocks noChangeAspect="1"/>
          </p:cNvGrpSpPr>
          <p:nvPr/>
        </p:nvGrpSpPr>
        <p:grpSpPr>
          <a:xfrm>
            <a:off x="-2252189" y="881487"/>
            <a:ext cx="10938989" cy="9472672"/>
            <a:chOff x="0" y="0"/>
            <a:chExt cx="4282440" cy="3708400"/>
          </a:xfrm>
        </p:grpSpPr>
        <p:sp>
          <p:nvSpPr>
            <p:cNvPr id="18" name="Freeform 1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14946" r="-14946"/>
              </a:stretch>
            </a:blipFill>
          </p:spPr>
        </p:sp>
      </p:grpSp>
      <p:sp>
        <p:nvSpPr>
          <p:cNvPr id="19" name="文本框 18"/>
          <p:cNvSpPr txBox="1"/>
          <p:nvPr/>
        </p:nvSpPr>
        <p:spPr>
          <a:xfrm>
            <a:off x="10177740" y="7124700"/>
            <a:ext cx="5519460" cy="584775"/>
          </a:xfrm>
          <a:prstGeom prst="rect">
            <a:avLst/>
          </a:prstGeom>
          <a:noFill/>
        </p:spPr>
        <p:txBody>
          <a:bodyPr wrap="none" rtlCol="0">
            <a:spAutoFit/>
          </a:bodyPr>
          <a:lstStyle/>
          <a:p>
            <a:r>
              <a:rPr lang="zh-CN" altLang="en-US" sz="3200" dirty="0"/>
              <a:t>项目总结复盘，不断迭代升级</a:t>
            </a:r>
            <a:endParaRPr lang="zh-CN" alt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95375"/>
            <a:ext cx="16230600" cy="1146175"/>
          </a:xfrm>
          <a:prstGeom prst="rect">
            <a:avLst/>
          </a:prstGeom>
        </p:spPr>
        <p:txBody>
          <a:bodyPr lIns="0" tIns="0" rIns="0" bIns="0" rtlCol="0" anchor="t">
            <a:spAutoFit/>
          </a:bodyPr>
          <a:lstStyle/>
          <a:p>
            <a:pPr marL="0" lvl="0" indent="0">
              <a:lnSpc>
                <a:spcPts val="8800"/>
              </a:lnSpc>
              <a:spcBef>
                <a:spcPct val="0"/>
              </a:spcBef>
            </a:pPr>
            <a:r>
              <a:rPr lang="zh-CN" altLang="en-US" sz="8000" u="none" dirty="0">
                <a:solidFill>
                  <a:srgbClr val="1836B2"/>
                </a:solidFill>
                <a:latin typeface="Fira Sans Medium Bold" panose="020B0603050000020004"/>
              </a:rPr>
              <a:t>项目实现心得</a:t>
            </a:r>
            <a:endParaRPr lang="zh-CN" altLang="en-US" sz="8000" u="none" dirty="0">
              <a:solidFill>
                <a:srgbClr val="1836B2"/>
              </a:solidFill>
              <a:latin typeface="Fira Sans Medium Bold" panose="020B0603050000020004"/>
            </a:endParaRPr>
          </a:p>
        </p:txBody>
      </p:sp>
      <p:sp>
        <p:nvSpPr>
          <p:cNvPr id="3" name="AutoShape 3"/>
          <p:cNvSpPr/>
          <p:nvPr/>
        </p:nvSpPr>
        <p:spPr>
          <a:xfrm>
            <a:off x="2837" y="0"/>
            <a:ext cx="18288000" cy="186243"/>
          </a:xfrm>
          <a:prstGeom prst="rect">
            <a:avLst/>
          </a:prstGeom>
          <a:solidFill>
            <a:srgbClr val="1836B2"/>
          </a:solidFill>
        </p:spPr>
      </p:sp>
      <p:pic>
        <p:nvPicPr>
          <p:cNvPr id="4" name="Picture 4"/>
          <p:cNvPicPr>
            <a:picLocks noChangeAspect="1"/>
          </p:cNvPicPr>
          <p:nvPr/>
        </p:nvPicPr>
        <p:blipFill>
          <a:blip r:embed="rId1">
            <a:extLst>
              <a:ext uri="{28A0092B-C50C-407E-A947-70E740481C1C}">
                <a14:useLocalDpi xmlns:a14="http://schemas.microsoft.com/office/drawing/2010/main" val="0"/>
              </a:ext>
            </a:extLst>
          </a:blip>
          <a:srcRect t="34026"/>
          <a:stretch>
            <a:fillRect/>
          </a:stretch>
        </p:blipFill>
        <p:spPr>
          <a:xfrm flipV="1">
            <a:off x="14782800" y="-896899"/>
            <a:ext cx="5496723" cy="3138449"/>
          </a:xfrm>
          <a:prstGeom prst="rect">
            <a:avLst/>
          </a:prstGeom>
        </p:spPr>
      </p:pic>
      <p:sp>
        <p:nvSpPr>
          <p:cNvPr id="6" name="文本框 5"/>
          <p:cNvSpPr txBox="1"/>
          <p:nvPr/>
        </p:nvSpPr>
        <p:spPr>
          <a:xfrm>
            <a:off x="1219200" y="2705100"/>
            <a:ext cx="15087600" cy="5692775"/>
          </a:xfrm>
          <a:prstGeom prst="rect">
            <a:avLst/>
          </a:prstGeom>
          <a:noFill/>
        </p:spPr>
        <p:txBody>
          <a:bodyPr wrap="square" rtlCol="0">
            <a:spAutoFit/>
          </a:bodyPr>
          <a:lstStyle/>
          <a:p>
            <a:pPr marL="514350" indent="-514350">
              <a:buAutoNum type="arabicPeriod"/>
            </a:pPr>
            <a:r>
              <a:rPr lang="zh-CN" altLang="en-US" sz="2800" dirty="0"/>
              <a:t>刚开始接触这个项目时，对于各种各样的文件与操作命令很陌生，只能根据老师的视频演示与基础代码进行模仿与修改，同时为了更好地理解整个项目的运行原理也自己去系统地学习了一些技术，比如后端的</a:t>
            </a:r>
            <a:r>
              <a:rPr lang="en-US" altLang="zh-CN" sz="2800" dirty="0"/>
              <a:t>SQL</a:t>
            </a:r>
            <a:r>
              <a:rPr lang="zh-CN" altLang="en-US" sz="2800" dirty="0"/>
              <a:t>语句、</a:t>
            </a:r>
            <a:r>
              <a:rPr lang="en-US" altLang="zh-CN" sz="2800" dirty="0"/>
              <a:t>Maven</a:t>
            </a:r>
            <a:r>
              <a:rPr lang="zh-CN" altLang="en-US" sz="2800" dirty="0"/>
              <a:t>、</a:t>
            </a:r>
            <a:r>
              <a:rPr lang="en-US" altLang="zh-CN" sz="2800" dirty="0" err="1"/>
              <a:t>MyBatis</a:t>
            </a:r>
            <a:r>
              <a:rPr lang="zh-CN" altLang="en-US" sz="2800" dirty="0"/>
              <a:t>、</a:t>
            </a:r>
            <a:r>
              <a:rPr lang="en-US" altLang="zh-CN" sz="2800" dirty="0"/>
              <a:t>HTTP</a:t>
            </a:r>
            <a:r>
              <a:rPr lang="zh-CN" altLang="en-US" sz="2800" dirty="0"/>
              <a:t>等</a:t>
            </a:r>
            <a:r>
              <a:rPr lang="en-US" altLang="zh-CN" sz="2800" dirty="0"/>
              <a:t>JavaWeb</a:t>
            </a:r>
            <a:r>
              <a:rPr lang="zh-CN" altLang="en-US" sz="2800" dirty="0"/>
              <a:t>基础，然后到</a:t>
            </a:r>
            <a:r>
              <a:rPr lang="en-US" altLang="zh-CN" sz="2800" dirty="0"/>
              <a:t>Spring</a:t>
            </a:r>
            <a:r>
              <a:rPr lang="zh-CN" altLang="en-US" sz="2800" dirty="0"/>
              <a:t>以及 </a:t>
            </a:r>
            <a:r>
              <a:rPr lang="en-US" altLang="zh-CN" sz="2800" dirty="0" err="1"/>
              <a:t>SpringMVC</a:t>
            </a:r>
            <a:r>
              <a:rPr lang="en-US" altLang="zh-CN" sz="2800" dirty="0"/>
              <a:t> </a:t>
            </a:r>
            <a:r>
              <a:rPr lang="zh-CN" altLang="en-US" sz="2800" dirty="0"/>
              <a:t>和 </a:t>
            </a:r>
            <a:r>
              <a:rPr lang="en-US" altLang="zh-CN" sz="2800" dirty="0" err="1"/>
              <a:t>SpringBoot</a:t>
            </a:r>
            <a:r>
              <a:rPr lang="en-US" altLang="zh-CN" sz="2800" dirty="0"/>
              <a:t> </a:t>
            </a:r>
            <a:r>
              <a:rPr lang="zh-CN" altLang="en-US" sz="2800" dirty="0"/>
              <a:t>等框架，前端的</a:t>
            </a:r>
            <a:r>
              <a:rPr lang="en-US" altLang="zh-CN" sz="2800" dirty="0"/>
              <a:t>DOM</a:t>
            </a:r>
            <a:r>
              <a:rPr lang="zh-CN" altLang="en-US" sz="2800" dirty="0"/>
              <a:t>操作、</a:t>
            </a:r>
            <a:r>
              <a:rPr lang="en-US" altLang="zh-CN" sz="2800" dirty="0"/>
              <a:t>React</a:t>
            </a:r>
            <a:r>
              <a:rPr lang="zh-CN" altLang="en-US" sz="2800" dirty="0"/>
              <a:t>框架等，除了对项目的某些方面多些理解，对于实际搭建用处并不大，最有用的还是老师</a:t>
            </a:r>
            <a:r>
              <a:rPr lang="en-US" altLang="zh-CN" sz="2800" dirty="0"/>
              <a:t>PPT</a:t>
            </a:r>
            <a:r>
              <a:rPr lang="zh-CN" altLang="en-US" sz="2800" dirty="0"/>
              <a:t>上的一些关键点。</a:t>
            </a:r>
            <a:endParaRPr lang="en-US" altLang="zh-CN" sz="2800" dirty="0"/>
          </a:p>
          <a:p>
            <a:pPr marL="514350" indent="-514350">
              <a:buAutoNum type="arabicPeriod"/>
            </a:pPr>
            <a:endParaRPr lang="en-US" altLang="zh-CN" sz="2800" dirty="0"/>
          </a:p>
          <a:p>
            <a:pPr marL="514350" indent="-514350">
              <a:buAutoNum type="arabicPeriod"/>
            </a:pPr>
            <a:endParaRPr lang="en-US" altLang="zh-CN" sz="2800" dirty="0"/>
          </a:p>
          <a:p>
            <a:pPr marL="514350" indent="-514350">
              <a:buAutoNum type="arabicPeriod"/>
            </a:pPr>
            <a:r>
              <a:rPr lang="zh-CN" altLang="en-US" sz="2800" dirty="0"/>
              <a:t>整个项目搭建过程中会遇见很多报错以及无法运行，依附于强大的</a:t>
            </a:r>
            <a:r>
              <a:rPr lang="en-US" altLang="zh-CN" sz="2800" dirty="0"/>
              <a:t>IDEA</a:t>
            </a:r>
            <a:r>
              <a:rPr lang="zh-CN" altLang="en-US" sz="2800" dirty="0"/>
              <a:t>和</a:t>
            </a:r>
            <a:r>
              <a:rPr lang="en-US" altLang="zh-CN" sz="2800" dirty="0" err="1"/>
              <a:t>Vscode</a:t>
            </a:r>
            <a:r>
              <a:rPr lang="zh-CN" altLang="en-US" sz="2800" dirty="0"/>
              <a:t>的</a:t>
            </a:r>
            <a:r>
              <a:rPr lang="en-US" altLang="zh-CN" sz="2800" dirty="0"/>
              <a:t>IDE</a:t>
            </a:r>
            <a:r>
              <a:rPr lang="zh-CN" altLang="en-US" sz="2800" dirty="0"/>
              <a:t>，对于低级错误比如变量拼写错误，函数传参错误依赖波浪线很容易解决；然后就是运行时发生的错误，随着</a:t>
            </a:r>
            <a:r>
              <a:rPr lang="en-US" altLang="zh-CN" sz="2800" dirty="0"/>
              <a:t>debug</a:t>
            </a:r>
            <a:r>
              <a:rPr lang="zh-CN" altLang="en-US" sz="2800" dirty="0"/>
              <a:t>的次数越来越多，我逐渐学会专注于报错信息，有些能够直接根据报错的位置以及说明直接定位解决，有些麻烦的则需要借助百度谷歌尝试解决，有段时间我甚至以此为乐，有些喜欢看</a:t>
            </a:r>
            <a:r>
              <a:rPr lang="en-US" altLang="zh-CN" sz="2800" dirty="0"/>
              <a:t>IDEA</a:t>
            </a:r>
            <a:r>
              <a:rPr lang="zh-CN" altLang="en-US" sz="2800" dirty="0"/>
              <a:t>的报错信息，这给我一种与机器直接 对话的感觉；至于断点调试我运用的并不是很好，但我现在能做到基本的控制变量法和最小系统法。</a:t>
            </a:r>
            <a:endParaRPr lang="en-US" altLang="zh-CN"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2837" y="0"/>
            <a:ext cx="18288000" cy="186243"/>
          </a:xfrm>
          <a:prstGeom prst="rect">
            <a:avLst/>
          </a:prstGeom>
          <a:solidFill>
            <a:srgbClr val="1836B2"/>
          </a:solidFill>
        </p:spPr>
      </p:sp>
      <p:pic>
        <p:nvPicPr>
          <p:cNvPr id="4" name="Picture 4"/>
          <p:cNvPicPr>
            <a:picLocks noChangeAspect="1"/>
          </p:cNvPicPr>
          <p:nvPr/>
        </p:nvPicPr>
        <p:blipFill>
          <a:blip r:embed="rId1">
            <a:extLst>
              <a:ext uri="{28A0092B-C50C-407E-A947-70E740481C1C}">
                <a14:useLocalDpi xmlns:a14="http://schemas.microsoft.com/office/drawing/2010/main" val="0"/>
              </a:ext>
            </a:extLst>
          </a:blip>
          <a:srcRect t="34026"/>
          <a:stretch>
            <a:fillRect/>
          </a:stretch>
        </p:blipFill>
        <p:spPr>
          <a:xfrm flipV="1">
            <a:off x="15163800" y="-1333500"/>
            <a:ext cx="5496723" cy="3138449"/>
          </a:xfrm>
          <a:prstGeom prst="rect">
            <a:avLst/>
          </a:prstGeom>
        </p:spPr>
      </p:pic>
      <p:sp>
        <p:nvSpPr>
          <p:cNvPr id="7" name="文本框 6"/>
          <p:cNvSpPr txBox="1"/>
          <p:nvPr/>
        </p:nvSpPr>
        <p:spPr>
          <a:xfrm>
            <a:off x="533400" y="2969260"/>
            <a:ext cx="17428210" cy="6616065"/>
          </a:xfrm>
          <a:prstGeom prst="rect">
            <a:avLst/>
          </a:prstGeom>
          <a:noFill/>
        </p:spPr>
        <p:txBody>
          <a:bodyPr wrap="square" rtlCol="0">
            <a:spAutoFit/>
          </a:bodyPr>
          <a:lstStyle/>
          <a:p>
            <a:r>
              <a:rPr lang="en-US" altLang="zh-CN" sz="2800" dirty="0"/>
              <a:t>3. </a:t>
            </a:r>
            <a:r>
              <a:rPr lang="zh-CN" altLang="en-US" sz="2800" dirty="0"/>
              <a:t>同时通过这个</a:t>
            </a:r>
            <a:r>
              <a:rPr lang="zh-CN" altLang="en-US" sz="3200" dirty="0"/>
              <a:t>项目</a:t>
            </a:r>
            <a:r>
              <a:rPr lang="zh-CN" altLang="en-US" sz="2800" dirty="0"/>
              <a:t>，我的耐心得到很大的提升，因为没有耐心的下场就是无法解决问题，一开始开发生物文献检索系统时有段时间遇到无法解决的</a:t>
            </a:r>
            <a:r>
              <a:rPr lang="en-US" altLang="zh-CN" sz="2800" dirty="0"/>
              <a:t>bug</a:t>
            </a:r>
            <a:r>
              <a:rPr lang="zh-CN" altLang="en-US" sz="2800" dirty="0"/>
              <a:t>时，我喜欢直接</a:t>
            </a:r>
            <a:r>
              <a:rPr lang="en-US" altLang="zh-CN" sz="2800" dirty="0" err="1"/>
              <a:t>Alt+Enter</a:t>
            </a:r>
            <a:r>
              <a:rPr lang="zh-CN" altLang="en-US" sz="2800" dirty="0"/>
              <a:t>自动修复，在很多情况下是有用的同时提示也很清楚详细，但是也会遇到修复一个又出现另外的错误的情况，并且我很难找到解决方法，我就一直对着波浪线</a:t>
            </a:r>
            <a:r>
              <a:rPr lang="en-US" altLang="zh-CN" sz="2800" dirty="0" err="1"/>
              <a:t>Alt+Enter</a:t>
            </a:r>
            <a:r>
              <a:rPr lang="zh-CN" altLang="en-US" sz="2800" dirty="0"/>
              <a:t>，就是希望能够跑起来就行，但结果就是整个项目被修改的面目全非，不过幸好有</a:t>
            </a:r>
            <a:r>
              <a:rPr lang="en-US" altLang="zh-CN" sz="2800" dirty="0"/>
              <a:t>Git</a:t>
            </a:r>
            <a:r>
              <a:rPr lang="zh-CN" altLang="en-US" sz="2800" dirty="0"/>
              <a:t>版本管理工具，不过又得是重新开始，给我一种玩游戏存档的感觉</a:t>
            </a:r>
            <a:r>
              <a:rPr lang="en-US" altLang="zh-CN" sz="2800" dirty="0"/>
              <a:t>…</a:t>
            </a:r>
            <a:r>
              <a:rPr lang="zh-CN" altLang="en-US" sz="2800" dirty="0"/>
              <a:t>第二个电影艺术文章管理系统我就吸取教训，尽量去恪守逻辑，步步为营。</a:t>
            </a:r>
            <a:endParaRPr lang="en-US" altLang="zh-CN" sz="2800" dirty="0"/>
          </a:p>
          <a:p>
            <a:endParaRPr lang="en-US" altLang="zh-CN" sz="2800" dirty="0"/>
          </a:p>
          <a:p>
            <a:r>
              <a:rPr lang="en-US" altLang="zh-CN" sz="2800" dirty="0"/>
              <a:t>4. </a:t>
            </a:r>
            <a:r>
              <a:rPr lang="zh-CN" altLang="en-US" sz="2800" dirty="0"/>
              <a:t>整个项目我认为最难的部分就是</a:t>
            </a:r>
            <a:r>
              <a:rPr lang="en-US" altLang="zh-CN" sz="2800" dirty="0" err="1"/>
              <a:t>ElasticSearch</a:t>
            </a:r>
            <a:r>
              <a:rPr lang="zh-CN" altLang="en-US" sz="2800" dirty="0"/>
              <a:t>的集成部分，虽然有老师写好的</a:t>
            </a:r>
            <a:r>
              <a:rPr lang="en-US" altLang="zh-CN" sz="2800" dirty="0"/>
              <a:t>demo</a:t>
            </a:r>
            <a:r>
              <a:rPr lang="zh-CN" altLang="en-US" sz="2800" dirty="0"/>
              <a:t>的参考，但是我刚开始时是很迷惑的，这个集成的细节有很多，我在网上也很难找到配套的教程去辅助理解，完全就是不断碰壁，我一开始尝试模仿老师的</a:t>
            </a:r>
            <a:r>
              <a:rPr lang="en-US" altLang="zh-CN" sz="2800" dirty="0" err="1"/>
              <a:t>index.tsx</a:t>
            </a:r>
            <a:r>
              <a:rPr lang="zh-CN" altLang="en-US" sz="2800" dirty="0"/>
              <a:t>并结合</a:t>
            </a:r>
            <a:r>
              <a:rPr lang="en-US" altLang="zh-CN" sz="2800" dirty="0" err="1"/>
              <a:t>Antd</a:t>
            </a:r>
            <a:r>
              <a:rPr lang="zh-CN" altLang="en-US" sz="2800" dirty="0"/>
              <a:t>和</a:t>
            </a:r>
            <a:r>
              <a:rPr lang="en-US" altLang="zh-CN" sz="2800" dirty="0" err="1"/>
              <a:t>Antd</a:t>
            </a:r>
            <a:r>
              <a:rPr lang="en-US" altLang="zh-CN" sz="2800" dirty="0"/>
              <a:t> pro</a:t>
            </a:r>
            <a:r>
              <a:rPr lang="zh-CN" altLang="en-US" sz="2800" dirty="0"/>
              <a:t>的官方文档去做一些页面组件并渲染，并尝试了各种各样的图标样式等，但最关键的问题就是我最多做到与</a:t>
            </a:r>
            <a:r>
              <a:rPr lang="en-US" altLang="zh-CN" sz="2800" dirty="0"/>
              <a:t>console</a:t>
            </a:r>
            <a:r>
              <a:rPr lang="zh-CN" altLang="en-US" sz="2800" dirty="0"/>
              <a:t>进行交互，无法与后端通信，后来与老师交流后发现我的全文搜索模块应该依赖于前后端的框架而不是自己单独建立，这也是因为我对整个代码框架不太熟悉，随后我就新建路由进行开发，完全模仿老师的代码，同理仿照</a:t>
            </a:r>
            <a:r>
              <a:rPr lang="en-US" altLang="zh-CN" sz="2800" dirty="0" err="1"/>
              <a:t>DepartmentQueryDTO</a:t>
            </a:r>
            <a:r>
              <a:rPr lang="zh-CN" altLang="en-US" sz="2800" dirty="0"/>
              <a:t>创建</a:t>
            </a:r>
            <a:r>
              <a:rPr lang="en-US" altLang="zh-CN" sz="2800" dirty="0" err="1"/>
              <a:t>ArticleFullSearchQueryDTO</a:t>
            </a:r>
            <a:r>
              <a:rPr lang="zh-CN" altLang="en-US" sz="2800" dirty="0"/>
              <a:t>进行数据封装，然后通过旁听老师给其他同学讲解</a:t>
            </a:r>
            <a:r>
              <a:rPr lang="en-US" altLang="zh-CN" sz="2800" dirty="0"/>
              <a:t>service</a:t>
            </a:r>
            <a:r>
              <a:rPr lang="zh-CN" altLang="en-US" sz="2800" dirty="0"/>
              <a:t>模块的实现类实现</a:t>
            </a:r>
            <a:r>
              <a:rPr lang="en-US" altLang="zh-CN" sz="2800" dirty="0"/>
              <a:t>search</a:t>
            </a:r>
            <a:r>
              <a:rPr lang="zh-CN" altLang="en-US" sz="2800"/>
              <a:t>方法的重写，最后配合后端</a:t>
            </a:r>
            <a:r>
              <a:rPr lang="en-US" altLang="zh-CN" sz="2800"/>
              <a:t>demo</a:t>
            </a:r>
            <a:r>
              <a:rPr lang="zh-CN" altLang="en-US" sz="2800"/>
              <a:t>实现了全文检索的功能。</a:t>
            </a:r>
            <a:endParaRPr lang="zh-CN"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2837" y="0"/>
            <a:ext cx="18288000" cy="186243"/>
          </a:xfrm>
          <a:prstGeom prst="rect">
            <a:avLst/>
          </a:prstGeom>
          <a:solidFill>
            <a:srgbClr val="1836B2"/>
          </a:solidFill>
        </p:spPr>
      </p:sp>
      <p:pic>
        <p:nvPicPr>
          <p:cNvPr id="4" name="Picture 4"/>
          <p:cNvPicPr>
            <a:picLocks noChangeAspect="1"/>
          </p:cNvPicPr>
          <p:nvPr/>
        </p:nvPicPr>
        <p:blipFill>
          <a:blip r:embed="rId1">
            <a:extLst>
              <a:ext uri="{28A0092B-C50C-407E-A947-70E740481C1C}">
                <a14:useLocalDpi xmlns:a14="http://schemas.microsoft.com/office/drawing/2010/main" val="0"/>
              </a:ext>
            </a:extLst>
          </a:blip>
          <a:srcRect t="34026"/>
          <a:stretch>
            <a:fillRect/>
          </a:stretch>
        </p:blipFill>
        <p:spPr>
          <a:xfrm flipV="1">
            <a:off x="15163800" y="-2095500"/>
            <a:ext cx="5496723" cy="3138449"/>
          </a:xfrm>
          <a:prstGeom prst="rect">
            <a:avLst/>
          </a:prstGeom>
        </p:spPr>
      </p:pic>
      <p:sp>
        <p:nvSpPr>
          <p:cNvPr id="7" name="文本框 6"/>
          <p:cNvSpPr txBox="1"/>
          <p:nvPr/>
        </p:nvSpPr>
        <p:spPr>
          <a:xfrm>
            <a:off x="533400" y="3121908"/>
            <a:ext cx="17145000" cy="4399915"/>
          </a:xfrm>
          <a:prstGeom prst="rect">
            <a:avLst/>
          </a:prstGeom>
          <a:noFill/>
        </p:spPr>
        <p:txBody>
          <a:bodyPr wrap="square" rtlCol="0">
            <a:spAutoFit/>
          </a:bodyPr>
          <a:lstStyle/>
          <a:p>
            <a:r>
              <a:rPr lang="en-US" altLang="zh-CN" sz="2800" dirty="0"/>
              <a:t>5. </a:t>
            </a:r>
            <a:r>
              <a:rPr lang="zh-CN" altLang="en-US" sz="2800" dirty="0"/>
              <a:t>最后便是项目的测试优化与部署，部署过程主要就是</a:t>
            </a:r>
            <a:r>
              <a:rPr lang="en-US" altLang="zh-CN" sz="2800" dirty="0"/>
              <a:t>ip</a:t>
            </a:r>
            <a:r>
              <a:rPr lang="zh-CN" altLang="en-US" sz="2800" dirty="0"/>
              <a:t>存在问题，但是本地访问没有任何问题，主要就是在整个工程的优化方面有自己的心得。我觉得一个项目面向用户需要页面美观，同时需要具有个性化，于是我结合</a:t>
            </a:r>
            <a:r>
              <a:rPr lang="en-US" altLang="zh-CN" sz="2800" dirty="0"/>
              <a:t>antd</a:t>
            </a:r>
            <a:r>
              <a:rPr lang="zh-CN" altLang="en-US" sz="2800" dirty="0"/>
              <a:t>和</a:t>
            </a:r>
            <a:r>
              <a:rPr lang="en-US" altLang="zh-CN" sz="2800" dirty="0"/>
              <a:t>antd pro</a:t>
            </a:r>
            <a:r>
              <a:rPr lang="zh-CN" altLang="en-US" sz="2800" dirty="0"/>
              <a:t>的相关文档以及网络上的文章资料对项目中的许多小细节进行了优化，比如说登录界面我自己设计了电影艺术文章管理的</a:t>
            </a:r>
            <a:r>
              <a:rPr lang="en-US" altLang="zh-CN" sz="2800" dirty="0"/>
              <a:t>logo</a:t>
            </a:r>
            <a:r>
              <a:rPr lang="zh-CN" altLang="en-US" sz="2800" dirty="0"/>
              <a:t>以及</a:t>
            </a:r>
            <a:r>
              <a:rPr lang="en-US" altLang="zh-CN" sz="2800" dirty="0">
                <a:sym typeface="+mn-ea"/>
              </a:rPr>
              <a:t>slogan</a:t>
            </a:r>
            <a:r>
              <a:rPr lang="zh-CN" altLang="en-US" sz="2800" dirty="0">
                <a:sym typeface="+mn-ea"/>
              </a:rPr>
              <a:t>；欢迎界面也制作了自己的设计，方便用户更好地了解项目的功能并且可以通过超链接访问我的个人信息，也就是项目作者的信息，并且设置了音乐通道。整体功能界面也做了黑红配色的美化，为用户电影艺术世界的氛围，同时优化了下拉框和日历的细节设计，用户交互更加完美。</a:t>
            </a:r>
            <a:endParaRPr lang="zh-CN" altLang="en-US" sz="2800" dirty="0">
              <a:sym typeface="+mn-ea"/>
            </a:endParaRPr>
          </a:p>
          <a:p>
            <a:endParaRPr lang="zh-CN" altLang="en-US" sz="2800" dirty="0">
              <a:sym typeface="+mn-ea"/>
            </a:endParaRPr>
          </a:p>
          <a:p>
            <a:r>
              <a:rPr lang="en-US" altLang="zh-CN" sz="2800" dirty="0">
                <a:sym typeface="+mn-ea"/>
              </a:rPr>
              <a:t>6. </a:t>
            </a:r>
            <a:r>
              <a:rPr lang="zh-CN" altLang="en-US" sz="2800" dirty="0">
                <a:sym typeface="+mn-ea"/>
              </a:rPr>
              <a:t>总而言之，软件开放创新实践的</a:t>
            </a:r>
            <a:r>
              <a:rPr lang="en-US" altLang="zh-CN" sz="2800" dirty="0">
                <a:sym typeface="+mn-ea"/>
              </a:rPr>
              <a:t>Learn by do</a:t>
            </a:r>
            <a:r>
              <a:rPr lang="zh-CN" altLang="en-US" sz="2800" dirty="0">
                <a:sym typeface="+mn-ea"/>
              </a:rPr>
              <a:t>体验令我收获颇丰，也让我获得了小小的成就感，但同时也发现了我许多的不足，我还需要继续努力才能真正做到自己从零开始完成一个项目</a:t>
            </a:r>
            <a:r>
              <a:rPr lang="en-US" altLang="zh-CN" sz="2800" dirty="0">
                <a:sym typeface="+mn-ea"/>
              </a:rPr>
              <a:t>...</a:t>
            </a:r>
            <a:endParaRPr lang="en-US" altLang="zh-CN" sz="2800" dirty="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1835843" y="-468504"/>
            <a:ext cx="14616314" cy="11224008"/>
            <a:chOff x="0" y="0"/>
            <a:chExt cx="6995745" cy="5372100"/>
          </a:xfrm>
        </p:grpSpPr>
        <p:sp>
          <p:nvSpPr>
            <p:cNvPr id="3" name="Freeform 3"/>
            <p:cNvSpPr/>
            <p:nvPr/>
          </p:nvSpPr>
          <p:spPr>
            <a:xfrm>
              <a:off x="0" y="0"/>
              <a:ext cx="6995745" cy="5372100"/>
            </a:xfrm>
            <a:custGeom>
              <a:avLst/>
              <a:gdLst/>
              <a:ahLst/>
              <a:cxnLst/>
              <a:rect l="l" t="t" r="r" b="b"/>
              <a:pathLst>
                <a:path w="6995745" h="5372100">
                  <a:moveTo>
                    <a:pt x="5445075" y="0"/>
                  </a:moveTo>
                  <a:lnTo>
                    <a:pt x="1550670" y="0"/>
                  </a:lnTo>
                  <a:lnTo>
                    <a:pt x="0" y="2686050"/>
                  </a:lnTo>
                  <a:lnTo>
                    <a:pt x="1550670" y="5372100"/>
                  </a:lnTo>
                  <a:lnTo>
                    <a:pt x="5445075" y="5372100"/>
                  </a:lnTo>
                  <a:lnTo>
                    <a:pt x="6995745" y="2686050"/>
                  </a:lnTo>
                  <a:lnTo>
                    <a:pt x="5445075" y="0"/>
                  </a:lnTo>
                  <a:close/>
                </a:path>
              </a:pathLst>
            </a:custGeom>
            <a:solidFill>
              <a:srgbClr val="FFFFFF"/>
            </a:solidFill>
          </p:spPr>
        </p:sp>
      </p:grpSp>
      <p:sp>
        <p:nvSpPr>
          <p:cNvPr id="5" name="TextBox 5"/>
          <p:cNvSpPr txBox="1"/>
          <p:nvPr/>
        </p:nvSpPr>
        <p:spPr>
          <a:xfrm>
            <a:off x="3729073" y="4742657"/>
            <a:ext cx="10829854" cy="1162843"/>
          </a:xfrm>
          <a:prstGeom prst="rect">
            <a:avLst/>
          </a:prstGeom>
        </p:spPr>
        <p:txBody>
          <a:bodyPr lIns="0" tIns="0" rIns="0" bIns="0" rtlCol="0" anchor="t">
            <a:spAutoFit/>
          </a:bodyPr>
          <a:lstStyle/>
          <a:p>
            <a:pPr marL="0" lvl="0" indent="0" algn="ctr">
              <a:lnSpc>
                <a:spcPts val="8800"/>
              </a:lnSpc>
              <a:spcBef>
                <a:spcPct val="0"/>
              </a:spcBef>
            </a:pPr>
            <a:r>
              <a:rPr lang="en-US" sz="8000" u="none" dirty="0">
                <a:solidFill>
                  <a:srgbClr val="1836B2"/>
                </a:solidFill>
                <a:latin typeface="Fira Sans Medium Bold" panose="020B0603050000020004"/>
              </a:rPr>
              <a:t>Thank you!</a:t>
            </a:r>
            <a:endParaRPr lang="en-US" sz="8000" u="none" dirty="0">
              <a:solidFill>
                <a:srgbClr val="1836B2"/>
              </a:solidFill>
              <a:latin typeface="Fira Sans Medium Bold" panose="020B0603050000020004"/>
            </a:endParaRPr>
          </a:p>
        </p:txBody>
      </p:sp>
      <p:pic>
        <p:nvPicPr>
          <p:cNvPr id="7" name="Picture 7"/>
          <p:cNvPicPr>
            <a:picLocks noChangeAspect="1"/>
          </p:cNvPicPr>
          <p:nvPr/>
        </p:nvPicPr>
        <p:blipFill>
          <a:blip r:embed="rId1">
            <a:extLst>
              <a:ext uri="{28A0092B-C50C-407E-A947-70E740481C1C}">
                <a14:useLocalDpi xmlns:a14="http://schemas.microsoft.com/office/drawing/2010/main" val="0"/>
              </a:ext>
            </a:extLst>
          </a:blip>
          <a:srcRect t="34026"/>
          <a:stretch>
            <a:fillRect/>
          </a:stretch>
        </p:blipFill>
        <p:spPr>
          <a:xfrm>
            <a:off x="-2814993" y="6833550"/>
            <a:ext cx="8493482" cy="4849499"/>
          </a:xfrm>
          <a:prstGeom prst="rect">
            <a:avLst/>
          </a:prstGeom>
        </p:spPr>
      </p:pic>
      <p:pic>
        <p:nvPicPr>
          <p:cNvPr id="8" name="Picture 8"/>
          <p:cNvPicPr>
            <a:picLocks noChangeAspect="1"/>
          </p:cNvPicPr>
          <p:nvPr/>
        </p:nvPicPr>
        <p:blipFill>
          <a:blip r:embed="rId1">
            <a:extLst>
              <a:ext uri="{28A0092B-C50C-407E-A947-70E740481C1C}">
                <a14:useLocalDpi xmlns:a14="http://schemas.microsoft.com/office/drawing/2010/main" val="0"/>
              </a:ext>
            </a:extLst>
          </a:blip>
          <a:srcRect t="34026"/>
          <a:stretch>
            <a:fillRect/>
          </a:stretch>
        </p:blipFill>
        <p:spPr>
          <a:xfrm flipH="1" flipV="1">
            <a:off x="12609511" y="-1396050"/>
            <a:ext cx="8493482" cy="4849499"/>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Lst>
          </a:blip>
          <a:srcRect t="34026"/>
          <a:stretch>
            <a:fillRect/>
          </a:stretch>
        </p:blipFill>
        <p:spPr>
          <a:xfrm flipH="1" flipV="1">
            <a:off x="-889595" y="-1018379"/>
            <a:ext cx="6158802" cy="3516474"/>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Lst>
          </a:blip>
          <a:srcRect t="34026"/>
          <a:stretch>
            <a:fillRect/>
          </a:stretch>
        </p:blipFill>
        <p:spPr>
          <a:xfrm>
            <a:off x="13018793" y="7788906"/>
            <a:ext cx="6158802" cy="35164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05210" y="-7279968"/>
            <a:ext cx="20164510" cy="9544289"/>
            <a:chOff x="0" y="0"/>
            <a:chExt cx="11349800" cy="5372100"/>
          </a:xfrm>
        </p:grpSpPr>
        <p:sp>
          <p:nvSpPr>
            <p:cNvPr id="3" name="Freeform 3"/>
            <p:cNvSpPr/>
            <p:nvPr/>
          </p:nvSpPr>
          <p:spPr>
            <a:xfrm>
              <a:off x="0" y="0"/>
              <a:ext cx="11349799" cy="5372100"/>
            </a:xfrm>
            <a:custGeom>
              <a:avLst/>
              <a:gdLst/>
              <a:ahLst/>
              <a:cxnLst/>
              <a:rect l="l" t="t" r="r" b="b"/>
              <a:pathLst>
                <a:path w="11349799" h="5372100">
                  <a:moveTo>
                    <a:pt x="9799130" y="0"/>
                  </a:moveTo>
                  <a:lnTo>
                    <a:pt x="1550670" y="0"/>
                  </a:lnTo>
                  <a:lnTo>
                    <a:pt x="0" y="2686050"/>
                  </a:lnTo>
                  <a:lnTo>
                    <a:pt x="1550670" y="5372100"/>
                  </a:lnTo>
                  <a:lnTo>
                    <a:pt x="9799130" y="5372100"/>
                  </a:lnTo>
                  <a:lnTo>
                    <a:pt x="11349799" y="2686050"/>
                  </a:lnTo>
                  <a:lnTo>
                    <a:pt x="9799130" y="0"/>
                  </a:lnTo>
                  <a:close/>
                </a:path>
              </a:pathLst>
            </a:custGeom>
            <a:solidFill>
              <a:srgbClr val="A066CB"/>
            </a:solidFill>
          </p:spPr>
        </p:sp>
      </p:grpSp>
      <p:sp>
        <p:nvSpPr>
          <p:cNvPr id="4" name="TextBox 4"/>
          <p:cNvSpPr txBox="1"/>
          <p:nvPr/>
        </p:nvSpPr>
        <p:spPr>
          <a:xfrm>
            <a:off x="1057433" y="610821"/>
            <a:ext cx="6272244" cy="1128395"/>
          </a:xfrm>
          <a:prstGeom prst="rect">
            <a:avLst/>
          </a:prstGeom>
        </p:spPr>
        <p:txBody>
          <a:bodyPr lIns="0" tIns="0" rIns="0" bIns="0" rtlCol="0" anchor="t">
            <a:spAutoFit/>
          </a:bodyPr>
          <a:lstStyle/>
          <a:p>
            <a:pPr marL="0" lvl="0" indent="0" algn="l">
              <a:lnSpc>
                <a:spcPts val="8800"/>
              </a:lnSpc>
              <a:spcBef>
                <a:spcPct val="0"/>
              </a:spcBef>
            </a:pPr>
            <a:r>
              <a:rPr lang="zh-CN" altLang="en-US" sz="8000" u="none">
                <a:solidFill>
                  <a:srgbClr val="FFFFFF"/>
                </a:solidFill>
                <a:latin typeface="Fira Sans Medium Bold" panose="020B0603050000020004"/>
              </a:rPr>
              <a:t>目录</a:t>
            </a:r>
            <a:endParaRPr lang="zh-CN" altLang="en-US" sz="8000" u="none">
              <a:solidFill>
                <a:srgbClr val="FFFFFF"/>
              </a:solidFill>
              <a:latin typeface="Fira Sans Medium Bold" panose="020B0603050000020004"/>
            </a:endParaRPr>
          </a:p>
        </p:txBody>
      </p:sp>
      <p:sp>
        <p:nvSpPr>
          <p:cNvPr id="6" name="AutoShape 6"/>
          <p:cNvSpPr/>
          <p:nvPr/>
        </p:nvSpPr>
        <p:spPr>
          <a:xfrm>
            <a:off x="3961143" y="4097057"/>
            <a:ext cx="4268457" cy="0"/>
          </a:xfrm>
          <a:prstGeom prst="line">
            <a:avLst/>
          </a:prstGeom>
          <a:ln w="57150" cap="rnd">
            <a:solidFill>
              <a:srgbClr val="86C7ED"/>
            </a:solidFill>
            <a:prstDash val="sysDot"/>
            <a:headEnd type="none" w="sm" len="sm"/>
            <a:tailEnd type="none" w="sm" len="sm"/>
          </a:ln>
        </p:spPr>
      </p:sp>
      <p:sp>
        <p:nvSpPr>
          <p:cNvPr id="19" name="AutoShape 19"/>
          <p:cNvSpPr/>
          <p:nvPr/>
        </p:nvSpPr>
        <p:spPr>
          <a:xfrm>
            <a:off x="2895600" y="3823650"/>
            <a:ext cx="608343" cy="601061"/>
          </a:xfrm>
          <a:prstGeom prst="rect">
            <a:avLst/>
          </a:prstGeom>
          <a:solidFill>
            <a:srgbClr val="A066CB"/>
          </a:solidFill>
        </p:spPr>
        <p:txBody>
          <a:bodyPr/>
          <a:lstStyle/>
          <a:p>
            <a:r>
              <a:rPr lang="en-US" altLang="zh-CN" sz="3600" dirty="0"/>
              <a:t>1</a:t>
            </a:r>
            <a:endParaRPr lang="zh-CN" altLang="en-US" sz="3600" dirty="0"/>
          </a:p>
        </p:txBody>
      </p:sp>
      <p:sp>
        <p:nvSpPr>
          <p:cNvPr id="12" name="AutoShape 6"/>
          <p:cNvSpPr/>
          <p:nvPr/>
        </p:nvSpPr>
        <p:spPr>
          <a:xfrm>
            <a:off x="3961143" y="5902084"/>
            <a:ext cx="4268457" cy="0"/>
          </a:xfrm>
          <a:prstGeom prst="line">
            <a:avLst/>
          </a:prstGeom>
          <a:ln w="57150" cap="rnd">
            <a:solidFill>
              <a:srgbClr val="86C7ED"/>
            </a:solidFill>
            <a:prstDash val="sysDot"/>
            <a:headEnd type="none" w="sm" len="sm"/>
            <a:tailEnd type="none" w="sm" len="sm"/>
          </a:ln>
        </p:spPr>
      </p:sp>
      <p:sp>
        <p:nvSpPr>
          <p:cNvPr id="14" name="AutoShape 6"/>
          <p:cNvSpPr/>
          <p:nvPr/>
        </p:nvSpPr>
        <p:spPr>
          <a:xfrm>
            <a:off x="3961143" y="7707111"/>
            <a:ext cx="4268457" cy="0"/>
          </a:xfrm>
          <a:prstGeom prst="line">
            <a:avLst/>
          </a:prstGeom>
          <a:ln w="57150" cap="rnd">
            <a:solidFill>
              <a:srgbClr val="86C7ED"/>
            </a:solidFill>
            <a:prstDash val="sysDot"/>
            <a:headEnd type="none" w="sm" len="sm"/>
            <a:tailEnd type="none" w="sm" len="sm"/>
          </a:ln>
        </p:spPr>
      </p:sp>
      <p:sp>
        <p:nvSpPr>
          <p:cNvPr id="16" name="文本框 15"/>
          <p:cNvSpPr txBox="1"/>
          <p:nvPr/>
        </p:nvSpPr>
        <p:spPr>
          <a:xfrm>
            <a:off x="9142743" y="3743114"/>
            <a:ext cx="4301177" cy="707886"/>
          </a:xfrm>
          <a:prstGeom prst="rect">
            <a:avLst/>
          </a:prstGeom>
          <a:noFill/>
        </p:spPr>
        <p:txBody>
          <a:bodyPr wrap="none" rtlCol="0">
            <a:spAutoFit/>
          </a:bodyPr>
          <a:lstStyle/>
          <a:p>
            <a:r>
              <a:rPr lang="zh-CN" altLang="en-US" sz="4000" b="1" dirty="0">
                <a:solidFill>
                  <a:schemeClr val="tx2"/>
                </a:solidFill>
              </a:rPr>
              <a:t>项目搭建过程一览</a:t>
            </a:r>
            <a:endParaRPr lang="en-US" altLang="zh-CN" sz="4000" b="1" dirty="0">
              <a:solidFill>
                <a:schemeClr val="tx2"/>
              </a:solidFill>
            </a:endParaRPr>
          </a:p>
        </p:txBody>
      </p:sp>
      <p:sp>
        <p:nvSpPr>
          <p:cNvPr id="17" name="文本框 16"/>
          <p:cNvSpPr txBox="1"/>
          <p:nvPr/>
        </p:nvSpPr>
        <p:spPr>
          <a:xfrm>
            <a:off x="9142743" y="5575264"/>
            <a:ext cx="4301177" cy="707886"/>
          </a:xfrm>
          <a:prstGeom prst="rect">
            <a:avLst/>
          </a:prstGeom>
          <a:noFill/>
        </p:spPr>
        <p:txBody>
          <a:bodyPr wrap="none" rtlCol="0">
            <a:spAutoFit/>
          </a:bodyPr>
          <a:lstStyle/>
          <a:p>
            <a:r>
              <a:rPr lang="zh-CN" altLang="en-US" sz="4000" b="1" dirty="0">
                <a:solidFill>
                  <a:schemeClr val="tx2"/>
                </a:solidFill>
              </a:rPr>
              <a:t>疑难问题解决尝试</a:t>
            </a:r>
            <a:endParaRPr lang="en-US" altLang="zh-CN" sz="4000" b="1" dirty="0">
              <a:solidFill>
                <a:schemeClr val="tx2"/>
              </a:solidFill>
            </a:endParaRPr>
          </a:p>
        </p:txBody>
      </p:sp>
      <p:sp>
        <p:nvSpPr>
          <p:cNvPr id="18" name="文本框 17"/>
          <p:cNvSpPr txBox="1"/>
          <p:nvPr/>
        </p:nvSpPr>
        <p:spPr>
          <a:xfrm>
            <a:off x="9142743" y="7407414"/>
            <a:ext cx="4301177" cy="707886"/>
          </a:xfrm>
          <a:prstGeom prst="rect">
            <a:avLst/>
          </a:prstGeom>
          <a:noFill/>
        </p:spPr>
        <p:txBody>
          <a:bodyPr wrap="none" rtlCol="0">
            <a:spAutoFit/>
          </a:bodyPr>
          <a:lstStyle/>
          <a:p>
            <a:r>
              <a:rPr lang="zh-CN" altLang="en-US" sz="4000" b="1" dirty="0">
                <a:solidFill>
                  <a:schemeClr val="tx2"/>
                </a:solidFill>
              </a:rPr>
              <a:t>项目实现心得体会</a:t>
            </a:r>
            <a:endParaRPr lang="en-US" altLang="zh-CN" sz="4000" b="1" dirty="0">
              <a:solidFill>
                <a:schemeClr val="tx2"/>
              </a:solidFill>
            </a:endParaRPr>
          </a:p>
        </p:txBody>
      </p:sp>
      <p:sp>
        <p:nvSpPr>
          <p:cNvPr id="24" name="AutoShape 19"/>
          <p:cNvSpPr/>
          <p:nvPr/>
        </p:nvSpPr>
        <p:spPr>
          <a:xfrm>
            <a:off x="2895600" y="5597917"/>
            <a:ext cx="608343" cy="601061"/>
          </a:xfrm>
          <a:prstGeom prst="rect">
            <a:avLst/>
          </a:prstGeom>
          <a:solidFill>
            <a:srgbClr val="A066CB"/>
          </a:solidFill>
        </p:spPr>
        <p:txBody>
          <a:bodyPr/>
          <a:lstStyle/>
          <a:p>
            <a:r>
              <a:rPr lang="en-US" altLang="zh-CN" sz="3600" dirty="0"/>
              <a:t>2</a:t>
            </a:r>
            <a:endParaRPr lang="zh-CN" altLang="en-US" sz="3600" dirty="0"/>
          </a:p>
        </p:txBody>
      </p:sp>
      <p:sp>
        <p:nvSpPr>
          <p:cNvPr id="25" name="AutoShape 19"/>
          <p:cNvSpPr/>
          <p:nvPr/>
        </p:nvSpPr>
        <p:spPr>
          <a:xfrm>
            <a:off x="2895600" y="7372184"/>
            <a:ext cx="608343" cy="601061"/>
          </a:xfrm>
          <a:prstGeom prst="rect">
            <a:avLst/>
          </a:prstGeom>
          <a:solidFill>
            <a:srgbClr val="A066CB"/>
          </a:solidFill>
        </p:spPr>
        <p:txBody>
          <a:bodyPr/>
          <a:lstStyle/>
          <a:p>
            <a:r>
              <a:rPr lang="en-US" altLang="zh-CN" sz="3600" dirty="0"/>
              <a:t>3</a:t>
            </a:r>
            <a:endParaRPr lang="zh-CN" alt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409700"/>
            <a:ext cx="4722030" cy="759911"/>
            <a:chOff x="0" y="0"/>
            <a:chExt cx="6296041" cy="1013215"/>
          </a:xfrm>
        </p:grpSpPr>
        <p:sp>
          <p:nvSpPr>
            <p:cNvPr id="3" name="TextBox 3"/>
            <p:cNvSpPr txBox="1"/>
            <p:nvPr/>
          </p:nvSpPr>
          <p:spPr>
            <a:xfrm>
              <a:off x="2304840" y="33531"/>
              <a:ext cx="3991201" cy="881610"/>
            </a:xfrm>
            <a:prstGeom prst="rect">
              <a:avLst/>
            </a:prstGeom>
          </p:spPr>
          <p:txBody>
            <a:bodyPr lIns="0" tIns="0" rIns="0" bIns="0" rtlCol="0" anchor="t">
              <a:spAutoFit/>
            </a:bodyPr>
            <a:lstStyle/>
            <a:p>
              <a:pPr>
                <a:lnSpc>
                  <a:spcPts val="5465"/>
                </a:lnSpc>
                <a:spcBef>
                  <a:spcPct val="0"/>
                </a:spcBef>
              </a:pPr>
              <a:r>
                <a:rPr lang="en-US" sz="3905" dirty="0">
                  <a:solidFill>
                    <a:srgbClr val="000000"/>
                  </a:solidFill>
                  <a:latin typeface="Fira Sans Bold Bold"/>
                </a:rPr>
                <a:t>Zane FAM</a:t>
              </a:r>
              <a:endParaRPr lang="en-US" sz="3905" dirty="0">
                <a:solidFill>
                  <a:srgbClr val="000000"/>
                </a:solidFill>
                <a:latin typeface="Fira Sans Bold Bold"/>
              </a:endParaRPr>
            </a:p>
          </p:txBody>
        </p:sp>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a:off x="0" y="0"/>
              <a:ext cx="1774559" cy="1013215"/>
            </a:xfrm>
            <a:prstGeom prst="rect">
              <a:avLst/>
            </a:prstGeom>
          </p:spPr>
        </p:pic>
      </p:grpSp>
      <p:grpSp>
        <p:nvGrpSpPr>
          <p:cNvPr id="5" name="Group 5"/>
          <p:cNvGrpSpPr/>
          <p:nvPr/>
        </p:nvGrpSpPr>
        <p:grpSpPr>
          <a:xfrm>
            <a:off x="457200" y="4627760"/>
            <a:ext cx="8343899" cy="1963540"/>
            <a:chOff x="0" y="66675"/>
            <a:chExt cx="11125198" cy="2618053"/>
          </a:xfrm>
        </p:grpSpPr>
        <p:sp>
          <p:nvSpPr>
            <p:cNvPr id="6" name="TextBox 6"/>
            <p:cNvSpPr txBox="1"/>
            <p:nvPr/>
          </p:nvSpPr>
          <p:spPr>
            <a:xfrm>
              <a:off x="0" y="66675"/>
              <a:ext cx="8767703" cy="1504685"/>
            </a:xfrm>
            <a:prstGeom prst="rect">
              <a:avLst/>
            </a:prstGeom>
          </p:spPr>
          <p:txBody>
            <a:bodyPr lIns="0" tIns="0" rIns="0" bIns="0" rtlCol="0" anchor="t">
              <a:spAutoFit/>
            </a:bodyPr>
            <a:lstStyle/>
            <a:p>
              <a:pPr marL="0" lvl="0" indent="0">
                <a:lnSpc>
                  <a:spcPts val="8800"/>
                </a:lnSpc>
                <a:spcBef>
                  <a:spcPct val="0"/>
                </a:spcBef>
              </a:pPr>
              <a:r>
                <a:rPr lang="zh-CN" altLang="en-US" sz="8000" b="1" dirty="0">
                  <a:solidFill>
                    <a:schemeClr val="tx2"/>
                  </a:solidFill>
                </a:rPr>
                <a:t>项目搭建过程</a:t>
              </a:r>
              <a:endParaRPr lang="en-US" sz="8000" u="none" dirty="0">
                <a:solidFill>
                  <a:srgbClr val="1836B2"/>
                </a:solidFill>
                <a:latin typeface="Fira Sans Medium Bold" panose="020B0603050000020004"/>
              </a:endParaRPr>
            </a:p>
          </p:txBody>
        </p:sp>
        <p:sp>
          <p:nvSpPr>
            <p:cNvPr id="7" name="TextBox 7"/>
            <p:cNvSpPr txBox="1"/>
            <p:nvPr/>
          </p:nvSpPr>
          <p:spPr>
            <a:xfrm>
              <a:off x="162429" y="2058745"/>
              <a:ext cx="10962769" cy="625983"/>
            </a:xfrm>
            <a:prstGeom prst="rect">
              <a:avLst/>
            </a:prstGeom>
          </p:spPr>
          <p:txBody>
            <a:bodyPr wrap="square" lIns="0" tIns="0" rIns="0" bIns="0" rtlCol="0" anchor="t">
              <a:spAutoFit/>
            </a:bodyPr>
            <a:lstStyle/>
            <a:p>
              <a:pPr marL="0" lvl="0" indent="0">
                <a:lnSpc>
                  <a:spcPts val="3900"/>
                </a:lnSpc>
                <a:spcBef>
                  <a:spcPct val="0"/>
                </a:spcBef>
              </a:pPr>
              <a:r>
                <a:rPr lang="zh-CN" altLang="en-US" sz="3000" spc="-60" dirty="0">
                  <a:solidFill>
                    <a:srgbClr val="000000"/>
                  </a:solidFill>
                  <a:latin typeface="Fira Sans Medium" panose="020B0603050000020004"/>
                </a:rPr>
                <a:t>模仿老师思路，自我独立实现，好友头脑风暴</a:t>
              </a:r>
              <a:endParaRPr lang="en-US" sz="3000" u="none" spc="-60" dirty="0">
                <a:solidFill>
                  <a:srgbClr val="000000"/>
                </a:solidFill>
                <a:latin typeface="Fira Sans Medium" panose="020B0603050000020004"/>
              </a:endParaRPr>
            </a:p>
          </p:txBody>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rot="-10800000">
            <a:off x="12730415" y="-1427906"/>
            <a:ext cx="9802531" cy="5596924"/>
          </a:xfrm>
          <a:prstGeom prst="rect">
            <a:avLst/>
          </a:prstGeom>
        </p:spPr>
      </p:pic>
      <p:grpSp>
        <p:nvGrpSpPr>
          <p:cNvPr id="9" name="Group 9"/>
          <p:cNvGrpSpPr>
            <a:grpSpLocks noChangeAspect="1"/>
          </p:cNvGrpSpPr>
          <p:nvPr/>
        </p:nvGrpSpPr>
        <p:grpSpPr>
          <a:xfrm>
            <a:off x="8562369" y="1788611"/>
            <a:ext cx="10530347" cy="9118806"/>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42732" b="-30486"/>
              </a:stretch>
            </a:blipFill>
          </p:spPr>
        </p:sp>
      </p:grpSp>
      <p:pic>
        <p:nvPicPr>
          <p:cNvPr id="11" name="Picture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34026"/>
          <a:stretch>
            <a:fillRect/>
          </a:stretch>
        </p:blipFill>
        <p:spPr>
          <a:xfrm rot="-10800000" flipH="1" flipV="1">
            <a:off x="-2883837" y="8231397"/>
            <a:ext cx="7200426" cy="41112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63615" y="9563324"/>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620790" y="8572500"/>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8" name="TextBox 8"/>
          <p:cNvSpPr txBox="1"/>
          <p:nvPr/>
        </p:nvSpPr>
        <p:spPr>
          <a:xfrm>
            <a:off x="1046045" y="876300"/>
            <a:ext cx="12052652" cy="526106"/>
          </a:xfrm>
          <a:prstGeom prst="rect">
            <a:avLst/>
          </a:prstGeom>
        </p:spPr>
        <p:txBody>
          <a:bodyPr lIns="0" tIns="0" rIns="0" bIns="0" rtlCol="0" anchor="t">
            <a:spAutoFit/>
          </a:bodyPr>
          <a:lstStyle/>
          <a:p>
            <a:pPr marL="0" lvl="0" indent="0">
              <a:lnSpc>
                <a:spcPts val="3900"/>
              </a:lnSpc>
              <a:spcBef>
                <a:spcPct val="0"/>
              </a:spcBef>
            </a:pPr>
            <a:r>
              <a:rPr lang="en-US" altLang="zh-CN" sz="4800" u="none" spc="-60" dirty="0">
                <a:solidFill>
                  <a:schemeClr val="tx2"/>
                </a:solidFill>
                <a:latin typeface="Fira Sans Medium" panose="020B0603050000020004"/>
              </a:rPr>
              <a:t>1 </a:t>
            </a:r>
            <a:r>
              <a:rPr lang="zh-CN" altLang="en-US" sz="4800" spc="-60" dirty="0">
                <a:solidFill>
                  <a:schemeClr val="tx2"/>
                </a:solidFill>
                <a:latin typeface="Fira Sans Medium" panose="020B0603050000020004"/>
              </a:rPr>
              <a:t>需求分析，详细设计以及环境准备</a:t>
            </a:r>
            <a:endParaRPr lang="en-US" sz="4800" u="none" spc="-60" dirty="0">
              <a:solidFill>
                <a:schemeClr val="tx2"/>
              </a:solidFill>
              <a:latin typeface="Fira Sans Medium" panose="020B0603050000020004"/>
            </a:endParaRPr>
          </a:p>
        </p:txBody>
      </p:sp>
      <p:sp>
        <p:nvSpPr>
          <p:cNvPr id="10" name="文本框 9"/>
          <p:cNvSpPr txBox="1"/>
          <p:nvPr/>
        </p:nvSpPr>
        <p:spPr>
          <a:xfrm>
            <a:off x="1015564" y="1638300"/>
            <a:ext cx="17043835" cy="1384995"/>
          </a:xfrm>
          <a:prstGeom prst="rect">
            <a:avLst/>
          </a:prstGeom>
          <a:noFill/>
        </p:spPr>
        <p:txBody>
          <a:bodyPr wrap="square" rtlCol="0">
            <a:spAutoFit/>
          </a:bodyPr>
          <a:lstStyle/>
          <a:p>
            <a:r>
              <a:rPr lang="zh-CN" altLang="en-US" sz="2800" dirty="0"/>
              <a:t>选题后开始分析文章管理系统的最终功能需求并构思可能方案，最初设计的生物文献管理系统虽然没有实现，</a:t>
            </a:r>
            <a:endParaRPr lang="en-US" altLang="zh-CN" sz="2800" dirty="0"/>
          </a:p>
          <a:p>
            <a:r>
              <a:rPr lang="zh-CN" altLang="en-US" sz="2800" dirty="0"/>
              <a:t>但是为后来的电影艺术文章管理系统提供了更多可行的思路与方案，整体的需求分析与详细设计实际上是跟随开发过程一同进展的。</a:t>
            </a:r>
            <a:endParaRPr lang="zh-CN" altLang="en-US" sz="2800" dirty="0"/>
          </a:p>
        </p:txBody>
      </p:sp>
      <p:sp>
        <p:nvSpPr>
          <p:cNvPr id="9" name="文本框 8"/>
          <p:cNvSpPr txBox="1"/>
          <p:nvPr>
            <p:custDataLst>
              <p:tags r:id="rId1"/>
            </p:custDataLst>
          </p:nvPr>
        </p:nvSpPr>
        <p:spPr>
          <a:xfrm>
            <a:off x="1046044" y="3086100"/>
            <a:ext cx="17043835" cy="953135"/>
          </a:xfrm>
          <a:prstGeom prst="rect">
            <a:avLst/>
          </a:prstGeom>
          <a:noFill/>
        </p:spPr>
        <p:txBody>
          <a:bodyPr wrap="square" rtlCol="0">
            <a:spAutoFit/>
          </a:bodyPr>
          <a:lstStyle/>
          <a:p>
            <a:r>
              <a:rPr lang="zh-CN" altLang="en-US" sz="2800" dirty="0"/>
              <a:t>此外按照老师的视频笔记以及网络教程安装配置数据库，前后端开发环境并尝试使用</a:t>
            </a:r>
            <a:r>
              <a:rPr lang="en-US" altLang="zh-CN" sz="2800" dirty="0"/>
              <a:t>Git</a:t>
            </a:r>
            <a:r>
              <a:rPr lang="zh-CN" altLang="en-US" sz="2800" dirty="0"/>
              <a:t>进行项目版本管理，</a:t>
            </a:r>
            <a:endParaRPr lang="zh-CN" altLang="en-US" sz="2800" dirty="0"/>
          </a:p>
          <a:p>
            <a:r>
              <a:rPr lang="zh-CN" altLang="en-US" sz="2800" dirty="0"/>
              <a:t>之后随着开发安装配置</a:t>
            </a:r>
            <a:r>
              <a:rPr lang="en-US" altLang="zh-CN" sz="2800" dirty="0"/>
              <a:t>ElasticSearch</a:t>
            </a:r>
            <a:r>
              <a:rPr lang="zh-CN" altLang="en-US" sz="2800" dirty="0"/>
              <a:t>。</a:t>
            </a:r>
            <a:endParaRPr lang="zh-CN" altLang="en-US" sz="2800" dirty="0"/>
          </a:p>
        </p:txBody>
      </p:sp>
      <p:pic>
        <p:nvPicPr>
          <p:cNvPr id="11" name="图片 10"/>
          <p:cNvPicPr>
            <a:picLocks noChangeAspect="1"/>
          </p:cNvPicPr>
          <p:nvPr>
            <p:custDataLst>
              <p:tags r:id="rId2"/>
            </p:custDataLst>
          </p:nvPr>
        </p:nvPicPr>
        <p:blipFill>
          <a:blip r:embed="rId3"/>
          <a:stretch>
            <a:fillRect/>
          </a:stretch>
        </p:blipFill>
        <p:spPr>
          <a:xfrm>
            <a:off x="1143000" y="4114800"/>
            <a:ext cx="10958195" cy="6201410"/>
          </a:xfrm>
          <a:prstGeom prst="rect">
            <a:avLst/>
          </a:prstGeom>
        </p:spPr>
      </p:pic>
      <p:sp>
        <p:nvSpPr>
          <p:cNvPr id="13" name="文本框 12"/>
          <p:cNvSpPr txBox="1"/>
          <p:nvPr/>
        </p:nvSpPr>
        <p:spPr>
          <a:xfrm>
            <a:off x="12039600" y="9041130"/>
            <a:ext cx="6096000" cy="521970"/>
          </a:xfrm>
          <a:prstGeom prst="rect">
            <a:avLst/>
          </a:prstGeom>
          <a:noFill/>
        </p:spPr>
        <p:txBody>
          <a:bodyPr wrap="square" rtlCol="0">
            <a:spAutoFit/>
          </a:bodyPr>
          <a:lstStyle/>
          <a:p>
            <a:r>
              <a:rPr lang="en-US" altLang="zh-CN" sz="2800"/>
              <a:t>Navicat </a:t>
            </a:r>
            <a:r>
              <a:rPr lang="zh-CN" altLang="en-US" sz="2800"/>
              <a:t>新建数据库表</a:t>
            </a:r>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53966" y="-217147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849390" y="-3238635"/>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8" name="TextBox 8"/>
          <p:cNvSpPr txBox="1"/>
          <p:nvPr/>
        </p:nvSpPr>
        <p:spPr>
          <a:xfrm>
            <a:off x="1015565" y="952500"/>
            <a:ext cx="12052652" cy="526106"/>
          </a:xfrm>
          <a:prstGeom prst="rect">
            <a:avLst/>
          </a:prstGeom>
        </p:spPr>
        <p:txBody>
          <a:bodyPr lIns="0" tIns="0" rIns="0" bIns="0" rtlCol="0" anchor="t">
            <a:spAutoFit/>
          </a:bodyPr>
          <a:lstStyle/>
          <a:p>
            <a:pPr marL="0" lvl="0" indent="0">
              <a:lnSpc>
                <a:spcPts val="3900"/>
              </a:lnSpc>
              <a:spcBef>
                <a:spcPct val="0"/>
              </a:spcBef>
            </a:pPr>
            <a:r>
              <a:rPr lang="en-US" altLang="zh-CN" sz="4800" u="none" spc="-60" dirty="0">
                <a:solidFill>
                  <a:schemeClr val="tx2"/>
                </a:solidFill>
                <a:latin typeface="Fira Sans Medium" panose="020B0603050000020004"/>
              </a:rPr>
              <a:t>2 </a:t>
            </a:r>
            <a:r>
              <a:rPr lang="zh-CN" altLang="en-US" sz="4800" u="none" spc="-60" dirty="0">
                <a:solidFill>
                  <a:schemeClr val="tx2"/>
                </a:solidFill>
                <a:latin typeface="Fira Sans Medium" panose="020B0603050000020004"/>
              </a:rPr>
              <a:t>基于</a:t>
            </a:r>
            <a:r>
              <a:rPr lang="en-US" altLang="zh-CN" sz="4800" u="none" spc="-60" dirty="0" err="1">
                <a:solidFill>
                  <a:schemeClr val="tx2"/>
                </a:solidFill>
                <a:latin typeface="Fira Sans Medium" panose="020B0603050000020004"/>
              </a:rPr>
              <a:t>SpringBoot</a:t>
            </a:r>
            <a:r>
              <a:rPr lang="zh-CN" altLang="en-US" sz="4800" u="none" spc="-60" dirty="0">
                <a:solidFill>
                  <a:schemeClr val="tx2"/>
                </a:solidFill>
                <a:latin typeface="Fira Sans Medium" panose="020B0603050000020004"/>
              </a:rPr>
              <a:t>的</a:t>
            </a:r>
            <a:r>
              <a:rPr lang="en-US" altLang="zh-CN" sz="4800" u="none" spc="-60" dirty="0">
                <a:solidFill>
                  <a:schemeClr val="tx2"/>
                </a:solidFill>
                <a:latin typeface="Fira Sans Medium" panose="020B0603050000020004"/>
              </a:rPr>
              <a:t>Java</a:t>
            </a:r>
            <a:r>
              <a:rPr lang="zh-CN" altLang="en-US" sz="4800" u="none" spc="-60" dirty="0">
                <a:solidFill>
                  <a:schemeClr val="tx2"/>
                </a:solidFill>
                <a:latin typeface="Fira Sans Medium" panose="020B0603050000020004"/>
              </a:rPr>
              <a:t>后端</a:t>
            </a:r>
            <a:endParaRPr lang="en-US" sz="4800" u="none" spc="-60" dirty="0">
              <a:solidFill>
                <a:schemeClr val="tx2"/>
              </a:solidFill>
              <a:latin typeface="Fira Sans Medium" panose="020B0603050000020004"/>
            </a:endParaRPr>
          </a:p>
        </p:txBody>
      </p:sp>
      <p:sp>
        <p:nvSpPr>
          <p:cNvPr id="6" name="文本框 5"/>
          <p:cNvSpPr txBox="1"/>
          <p:nvPr/>
        </p:nvSpPr>
        <p:spPr>
          <a:xfrm>
            <a:off x="1094740" y="1583055"/>
            <a:ext cx="12897485" cy="521970"/>
          </a:xfrm>
          <a:prstGeom prst="rect">
            <a:avLst/>
          </a:prstGeom>
          <a:noFill/>
        </p:spPr>
        <p:txBody>
          <a:bodyPr wrap="square" rtlCol="0">
            <a:spAutoFit/>
          </a:bodyPr>
          <a:lstStyle/>
          <a:p>
            <a:r>
              <a:rPr lang="zh-CN" altLang="en-US" sz="2800" dirty="0"/>
              <a:t>将老师的后端代码</a:t>
            </a:r>
            <a:r>
              <a:rPr lang="en-US" altLang="zh-CN" sz="2800" dirty="0"/>
              <a:t>Fork</a:t>
            </a:r>
            <a:r>
              <a:rPr lang="zh-CN" altLang="en-US" sz="2800" dirty="0"/>
              <a:t>后</a:t>
            </a:r>
            <a:r>
              <a:rPr lang="en-US" altLang="zh-CN" sz="2800" dirty="0"/>
              <a:t>Git Clone</a:t>
            </a:r>
            <a:r>
              <a:rPr lang="zh-CN" altLang="en-US" sz="2800" dirty="0"/>
              <a:t>到本地，通过</a:t>
            </a:r>
            <a:r>
              <a:rPr lang="en-US" altLang="zh-CN" sz="2800" dirty="0"/>
              <a:t>Maven</a:t>
            </a:r>
            <a:r>
              <a:rPr lang="zh-CN" altLang="en-US" sz="2800" dirty="0"/>
              <a:t>安装配置各种依赖项。</a:t>
            </a:r>
            <a:endParaRPr lang="zh-CN" altLang="en-US" sz="2800" dirty="0"/>
          </a:p>
        </p:txBody>
      </p:sp>
      <p:pic>
        <p:nvPicPr>
          <p:cNvPr id="9" name="图片 8"/>
          <p:cNvPicPr>
            <a:picLocks noChangeAspect="1"/>
          </p:cNvPicPr>
          <p:nvPr>
            <p:custDataLst>
              <p:tags r:id="rId1"/>
            </p:custDataLst>
          </p:nvPr>
        </p:nvPicPr>
        <p:blipFill>
          <a:blip r:embed="rId2"/>
          <a:stretch>
            <a:fillRect/>
          </a:stretch>
        </p:blipFill>
        <p:spPr>
          <a:xfrm>
            <a:off x="1219200" y="2121535"/>
            <a:ext cx="12357100" cy="7315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53966" y="-217147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849390" y="-3238635"/>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pic>
        <p:nvPicPr>
          <p:cNvPr id="7" name="图片 6"/>
          <p:cNvPicPr>
            <a:picLocks noChangeAspect="1"/>
          </p:cNvPicPr>
          <p:nvPr/>
        </p:nvPicPr>
        <p:blipFill>
          <a:blip r:embed="rId1"/>
          <a:stretch>
            <a:fillRect/>
          </a:stretch>
        </p:blipFill>
        <p:spPr>
          <a:xfrm>
            <a:off x="304800" y="647700"/>
            <a:ext cx="14635706" cy="8763000"/>
          </a:xfrm>
          <a:prstGeom prst="rect">
            <a:avLst/>
          </a:prstGeom>
        </p:spPr>
      </p:pic>
      <p:sp>
        <p:nvSpPr>
          <p:cNvPr id="6" name="文本框 5"/>
          <p:cNvSpPr txBox="1"/>
          <p:nvPr/>
        </p:nvSpPr>
        <p:spPr>
          <a:xfrm>
            <a:off x="15343249" y="8949035"/>
            <a:ext cx="2646878" cy="461665"/>
          </a:xfrm>
          <a:prstGeom prst="rect">
            <a:avLst/>
          </a:prstGeom>
          <a:noFill/>
        </p:spPr>
        <p:txBody>
          <a:bodyPr wrap="none" rtlCol="0">
            <a:spAutoFit/>
          </a:bodyPr>
          <a:lstStyle/>
          <a:p>
            <a:r>
              <a:rPr lang="zh-CN" altLang="en-US" sz="2400" dirty="0"/>
              <a:t>对应修改配置文件</a:t>
            </a: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68366" y="-217147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6077990" y="-3847600"/>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7" name="文本框 6"/>
          <p:cNvSpPr txBox="1"/>
          <p:nvPr>
            <p:custDataLst>
              <p:tags r:id="rId1"/>
            </p:custDataLst>
          </p:nvPr>
        </p:nvSpPr>
        <p:spPr>
          <a:xfrm>
            <a:off x="762000" y="419100"/>
            <a:ext cx="13622020" cy="521970"/>
          </a:xfrm>
          <a:prstGeom prst="rect">
            <a:avLst/>
          </a:prstGeom>
          <a:noFill/>
        </p:spPr>
        <p:txBody>
          <a:bodyPr wrap="square" rtlCol="0">
            <a:spAutoFit/>
          </a:bodyPr>
          <a:lstStyle/>
          <a:p>
            <a:r>
              <a:rPr lang="zh-CN" altLang="en-US" sz="2800"/>
              <a:t>通过MybatisGenerator自动生成</a:t>
            </a:r>
            <a:r>
              <a:rPr lang="en-US" altLang="zh-CN" sz="2800"/>
              <a:t> </a:t>
            </a:r>
            <a:r>
              <a:rPr sz="2800"/>
              <a:t>Article.java</a:t>
            </a:r>
            <a:r>
              <a:rPr lang="zh-CN" sz="2800"/>
              <a:t>、</a:t>
            </a:r>
            <a:r>
              <a:rPr sz="2800"/>
              <a:t>ArticleMapper.java</a:t>
            </a:r>
            <a:r>
              <a:rPr lang="zh-CN" altLang="en-US" sz="2800"/>
              <a:t>以及</a:t>
            </a:r>
            <a:r>
              <a:rPr lang="en-US" altLang="zh-CN" sz="2800"/>
              <a:t> </a:t>
            </a:r>
            <a:r>
              <a:rPr lang="zh-CN" altLang="en-US" sz="2800"/>
              <a:t>ArticleMapper.xml</a:t>
            </a:r>
            <a:endParaRPr lang="zh-CN" altLang="en-US" sz="2800"/>
          </a:p>
        </p:txBody>
      </p:sp>
      <p:pic>
        <p:nvPicPr>
          <p:cNvPr id="10" name="图片 9"/>
          <p:cNvPicPr>
            <a:picLocks noChangeAspect="1"/>
          </p:cNvPicPr>
          <p:nvPr>
            <p:custDataLst>
              <p:tags r:id="rId2"/>
            </p:custDataLst>
          </p:nvPr>
        </p:nvPicPr>
        <p:blipFill>
          <a:blip r:embed="rId3"/>
          <a:stretch>
            <a:fillRect/>
          </a:stretch>
        </p:blipFill>
        <p:spPr>
          <a:xfrm>
            <a:off x="826770" y="1155065"/>
            <a:ext cx="14150340" cy="4196080"/>
          </a:xfrm>
          <a:prstGeom prst="rect">
            <a:avLst/>
          </a:prstGeom>
        </p:spPr>
      </p:pic>
      <p:pic>
        <p:nvPicPr>
          <p:cNvPr id="14" name="图片 13"/>
          <p:cNvPicPr>
            <a:picLocks noChangeAspect="1"/>
          </p:cNvPicPr>
          <p:nvPr/>
        </p:nvPicPr>
        <p:blipFill>
          <a:blip r:embed="rId4"/>
          <a:stretch>
            <a:fillRect/>
          </a:stretch>
        </p:blipFill>
        <p:spPr>
          <a:xfrm>
            <a:off x="826770" y="1866900"/>
            <a:ext cx="16878935" cy="7565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53966" y="-217147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849390" y="-3238635"/>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6" name="文本框 5"/>
          <p:cNvSpPr txBox="1"/>
          <p:nvPr/>
        </p:nvSpPr>
        <p:spPr>
          <a:xfrm>
            <a:off x="228600" y="474248"/>
            <a:ext cx="12897485" cy="707886"/>
          </a:xfrm>
          <a:prstGeom prst="rect">
            <a:avLst/>
          </a:prstGeom>
          <a:noFill/>
        </p:spPr>
        <p:txBody>
          <a:bodyPr wrap="square" rtlCol="0">
            <a:spAutoFit/>
          </a:bodyPr>
          <a:lstStyle/>
          <a:p>
            <a:r>
              <a:rPr lang="en-US" altLang="zh-CN" sz="2000" b="1" dirty="0"/>
              <a:t>1 </a:t>
            </a:r>
            <a:r>
              <a:rPr lang="zh-CN" altLang="en-US" sz="2000" b="1" dirty="0"/>
              <a:t>创建文章服务接口 </a:t>
            </a:r>
            <a:r>
              <a:rPr lang="en-US" altLang="zh-CN" sz="2000" b="1" dirty="0" err="1"/>
              <a:t>ArticleService</a:t>
            </a:r>
            <a:r>
              <a:rPr lang="en-US" altLang="zh-CN" sz="2000" b="1" dirty="0"/>
              <a:t>   	2 </a:t>
            </a:r>
            <a:r>
              <a:rPr lang="zh-CN" altLang="en-US" sz="2000" b="1" dirty="0"/>
              <a:t>通过 </a:t>
            </a:r>
            <a:r>
              <a:rPr lang="en-US" altLang="zh-CN" sz="2000" b="1" dirty="0" err="1"/>
              <a:t>ArticleServiceImpl</a:t>
            </a:r>
            <a:r>
              <a:rPr lang="en-US" altLang="zh-CN" sz="2000" b="1" dirty="0"/>
              <a:t> </a:t>
            </a:r>
            <a:r>
              <a:rPr lang="zh-CN" altLang="en-US" sz="2000" b="1" dirty="0"/>
              <a:t>实现接口</a:t>
            </a:r>
            <a:endParaRPr lang="en-US" altLang="zh-CN" sz="2000" b="1" dirty="0"/>
          </a:p>
          <a:p>
            <a:r>
              <a:rPr lang="en-US" altLang="zh-CN" sz="2000" b="1" dirty="0"/>
              <a:t>3 </a:t>
            </a:r>
            <a:r>
              <a:rPr lang="zh-CN" altLang="en-US" sz="2000" b="1" dirty="0"/>
              <a:t>新建 </a:t>
            </a:r>
            <a:r>
              <a:rPr lang="en-US" altLang="zh-CN" sz="2000" b="1" dirty="0" err="1"/>
              <a:t>ArticleController</a:t>
            </a:r>
            <a:r>
              <a:rPr lang="en-US" altLang="zh-CN" sz="2000" b="1" dirty="0"/>
              <a:t> </a:t>
            </a:r>
            <a:r>
              <a:rPr lang="zh-CN" altLang="en-US" sz="2000" b="1" dirty="0"/>
              <a:t>控制器类</a:t>
            </a:r>
            <a:r>
              <a:rPr lang="en-US" altLang="zh-CN" sz="2000" b="1" dirty="0"/>
              <a:t>		4 </a:t>
            </a:r>
            <a:r>
              <a:rPr lang="zh-CN" altLang="en-US" sz="2000" b="1" dirty="0"/>
              <a:t>新建 </a:t>
            </a:r>
            <a:r>
              <a:rPr lang="en-US" altLang="zh-CN" sz="2000" b="1" dirty="0" err="1"/>
              <a:t>ArticleDTO</a:t>
            </a:r>
            <a:r>
              <a:rPr lang="zh-CN" altLang="en-US" sz="2000" b="1" dirty="0"/>
              <a:t>，</a:t>
            </a:r>
            <a:r>
              <a:rPr lang="en-US" altLang="zh-CN" sz="2000" b="1" dirty="0" err="1"/>
              <a:t>ArticleQueryDTO</a:t>
            </a:r>
            <a:r>
              <a:rPr lang="zh-CN" altLang="en-US" sz="2000" b="1" dirty="0"/>
              <a:t>以及</a:t>
            </a:r>
            <a:r>
              <a:rPr lang="en-US" altLang="zh-CN" sz="2000" b="1" dirty="0" err="1"/>
              <a:t>ArticleFullSearchQueryDTO</a:t>
            </a:r>
            <a:endParaRPr lang="zh-CN" altLang="en-US" sz="2000" b="1" dirty="0"/>
          </a:p>
        </p:txBody>
      </p:sp>
      <p:pic>
        <p:nvPicPr>
          <p:cNvPr id="8" name="图片 7"/>
          <p:cNvPicPr>
            <a:picLocks noChangeAspect="1"/>
          </p:cNvPicPr>
          <p:nvPr/>
        </p:nvPicPr>
        <p:blipFill>
          <a:blip r:embed="rId1"/>
          <a:stretch>
            <a:fillRect/>
          </a:stretch>
        </p:blipFill>
        <p:spPr>
          <a:xfrm>
            <a:off x="369772" y="1489910"/>
            <a:ext cx="10630891" cy="8630619"/>
          </a:xfrm>
          <a:prstGeom prst="rect">
            <a:avLst/>
          </a:prstGeom>
        </p:spPr>
      </p:pic>
      <p:pic>
        <p:nvPicPr>
          <p:cNvPr id="10" name="图片 9"/>
          <p:cNvPicPr>
            <a:picLocks noChangeAspect="1"/>
          </p:cNvPicPr>
          <p:nvPr/>
        </p:nvPicPr>
        <p:blipFill rotWithShape="1">
          <a:blip r:embed="rId2"/>
          <a:srcRect r="16745" b="480"/>
          <a:stretch>
            <a:fillRect/>
          </a:stretch>
        </p:blipFill>
        <p:spPr>
          <a:xfrm>
            <a:off x="2971800" y="1489909"/>
            <a:ext cx="10425115" cy="8630619"/>
          </a:xfrm>
          <a:prstGeom prst="rect">
            <a:avLst/>
          </a:prstGeom>
        </p:spPr>
      </p:pic>
      <p:pic>
        <p:nvPicPr>
          <p:cNvPr id="12" name="图片 11"/>
          <p:cNvPicPr>
            <a:picLocks noChangeAspect="1"/>
          </p:cNvPicPr>
          <p:nvPr/>
        </p:nvPicPr>
        <p:blipFill>
          <a:blip r:embed="rId3"/>
          <a:stretch>
            <a:fillRect/>
          </a:stretch>
        </p:blipFill>
        <p:spPr>
          <a:xfrm>
            <a:off x="5486400" y="1489908"/>
            <a:ext cx="10972800" cy="8604132"/>
          </a:xfrm>
          <a:prstGeom prst="rect">
            <a:avLst/>
          </a:prstGeom>
        </p:spPr>
      </p:pic>
      <p:pic>
        <p:nvPicPr>
          <p:cNvPr id="14" name="图片 13"/>
          <p:cNvPicPr>
            <a:picLocks noChangeAspect="1"/>
          </p:cNvPicPr>
          <p:nvPr/>
        </p:nvPicPr>
        <p:blipFill>
          <a:blip r:embed="rId4"/>
          <a:stretch>
            <a:fillRect/>
          </a:stretch>
        </p:blipFill>
        <p:spPr>
          <a:xfrm>
            <a:off x="4409409" y="3238500"/>
            <a:ext cx="13649991" cy="68820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81476" y="-1043716"/>
            <a:ext cx="4919330" cy="2999667"/>
            <a:chOff x="0" y="0"/>
            <a:chExt cx="8810024" cy="5372100"/>
          </a:xfrm>
        </p:grpSpPr>
        <p:sp>
          <p:nvSpPr>
            <p:cNvPr id="3" name="Freeform 3"/>
            <p:cNvSpPr/>
            <p:nvPr/>
          </p:nvSpPr>
          <p:spPr>
            <a:xfrm>
              <a:off x="0" y="0"/>
              <a:ext cx="8810023" cy="5372100"/>
            </a:xfrm>
            <a:custGeom>
              <a:avLst/>
              <a:gdLst/>
              <a:ahLst/>
              <a:cxnLst/>
              <a:rect l="l" t="t" r="r" b="b"/>
              <a:pathLst>
                <a:path w="8810023" h="5372100">
                  <a:moveTo>
                    <a:pt x="7259353" y="0"/>
                  </a:moveTo>
                  <a:lnTo>
                    <a:pt x="1550670" y="0"/>
                  </a:lnTo>
                  <a:lnTo>
                    <a:pt x="0" y="2686050"/>
                  </a:lnTo>
                  <a:lnTo>
                    <a:pt x="1550670" y="5372100"/>
                  </a:lnTo>
                  <a:lnTo>
                    <a:pt x="7259354" y="5372100"/>
                  </a:lnTo>
                  <a:lnTo>
                    <a:pt x="8810023" y="2686050"/>
                  </a:lnTo>
                  <a:lnTo>
                    <a:pt x="7259353" y="0"/>
                  </a:lnTo>
                  <a:close/>
                </a:path>
              </a:pathLst>
            </a:custGeom>
            <a:solidFill>
              <a:srgbClr val="86C7ED"/>
            </a:solidFill>
          </p:spPr>
        </p:sp>
      </p:grpSp>
      <p:grpSp>
        <p:nvGrpSpPr>
          <p:cNvPr id="4" name="Group 4"/>
          <p:cNvGrpSpPr/>
          <p:nvPr/>
        </p:nvGrpSpPr>
        <p:grpSpPr>
          <a:xfrm>
            <a:off x="15540145" y="-2062615"/>
            <a:ext cx="5495709" cy="5078622"/>
            <a:chOff x="0" y="0"/>
            <a:chExt cx="5813290" cy="5372100"/>
          </a:xfrm>
        </p:grpSpPr>
        <p:sp>
          <p:nvSpPr>
            <p:cNvPr id="5" name="Freeform 5"/>
            <p:cNvSpPr/>
            <p:nvPr/>
          </p:nvSpPr>
          <p:spPr>
            <a:xfrm>
              <a:off x="0" y="0"/>
              <a:ext cx="5813290" cy="5372100"/>
            </a:xfrm>
            <a:custGeom>
              <a:avLst/>
              <a:gdLst/>
              <a:ahLst/>
              <a:cxnLst/>
              <a:rect l="l" t="t" r="r" b="b"/>
              <a:pathLst>
                <a:path w="5813290" h="5372100">
                  <a:moveTo>
                    <a:pt x="4262620" y="0"/>
                  </a:moveTo>
                  <a:lnTo>
                    <a:pt x="1550670" y="0"/>
                  </a:lnTo>
                  <a:lnTo>
                    <a:pt x="0" y="2686050"/>
                  </a:lnTo>
                  <a:lnTo>
                    <a:pt x="1550670" y="5372100"/>
                  </a:lnTo>
                  <a:lnTo>
                    <a:pt x="4262620" y="5372100"/>
                  </a:lnTo>
                  <a:lnTo>
                    <a:pt x="5813290" y="2686050"/>
                  </a:lnTo>
                  <a:lnTo>
                    <a:pt x="4262620" y="0"/>
                  </a:lnTo>
                  <a:close/>
                </a:path>
              </a:pathLst>
            </a:custGeom>
            <a:solidFill>
              <a:srgbClr val="1836B2"/>
            </a:solidFill>
          </p:spPr>
        </p:sp>
      </p:grpSp>
      <p:sp>
        <p:nvSpPr>
          <p:cNvPr id="8" name="TextBox 8"/>
          <p:cNvSpPr txBox="1"/>
          <p:nvPr/>
        </p:nvSpPr>
        <p:spPr>
          <a:xfrm>
            <a:off x="1015565" y="1181100"/>
            <a:ext cx="12052652" cy="511037"/>
          </a:xfrm>
          <a:prstGeom prst="rect">
            <a:avLst/>
          </a:prstGeom>
        </p:spPr>
        <p:txBody>
          <a:bodyPr lIns="0" tIns="0" rIns="0" bIns="0" rtlCol="0" anchor="t">
            <a:spAutoFit/>
          </a:bodyPr>
          <a:lstStyle/>
          <a:p>
            <a:pPr marL="0" lvl="0" indent="0">
              <a:lnSpc>
                <a:spcPts val="3900"/>
              </a:lnSpc>
              <a:spcBef>
                <a:spcPct val="0"/>
              </a:spcBef>
            </a:pPr>
            <a:r>
              <a:rPr lang="en-US" altLang="zh-CN" sz="4000" spc="-60" dirty="0">
                <a:solidFill>
                  <a:schemeClr val="tx2"/>
                </a:solidFill>
                <a:latin typeface="Fira Sans Medium" panose="020B0603050000020004"/>
              </a:rPr>
              <a:t>3</a:t>
            </a:r>
            <a:r>
              <a:rPr lang="en-US" altLang="zh-CN" sz="4000" u="none" spc="-60" dirty="0">
                <a:solidFill>
                  <a:schemeClr val="tx2"/>
                </a:solidFill>
                <a:latin typeface="Fira Sans Medium" panose="020B0603050000020004"/>
              </a:rPr>
              <a:t> </a:t>
            </a:r>
            <a:r>
              <a:rPr lang="zh-CN" altLang="en-US" sz="4000" u="none" spc="-60" dirty="0">
                <a:solidFill>
                  <a:schemeClr val="tx2"/>
                </a:solidFill>
                <a:latin typeface="Fira Sans Medium" panose="020B0603050000020004"/>
              </a:rPr>
              <a:t>基于</a:t>
            </a:r>
            <a:r>
              <a:rPr lang="en-US" altLang="zh-CN" sz="4000" u="none" spc="-60" dirty="0">
                <a:solidFill>
                  <a:schemeClr val="tx2"/>
                </a:solidFill>
                <a:latin typeface="Fira Sans Medium" panose="020B0603050000020004"/>
              </a:rPr>
              <a:t>React</a:t>
            </a:r>
            <a:r>
              <a:rPr lang="zh-CN" altLang="en-US" sz="4000" u="none" spc="-60" dirty="0">
                <a:solidFill>
                  <a:schemeClr val="tx2"/>
                </a:solidFill>
                <a:latin typeface="Fira Sans Medium" panose="020B0603050000020004"/>
              </a:rPr>
              <a:t>的</a:t>
            </a:r>
            <a:r>
              <a:rPr lang="en-US" altLang="zh-CN" sz="4000" u="none" spc="-60" dirty="0">
                <a:solidFill>
                  <a:schemeClr val="tx2"/>
                </a:solidFill>
                <a:latin typeface="Fira Sans Medium" panose="020B0603050000020004"/>
              </a:rPr>
              <a:t>Typescript</a:t>
            </a:r>
            <a:r>
              <a:rPr lang="zh-CN" altLang="en-US" sz="4000" u="none" spc="-60" dirty="0">
                <a:solidFill>
                  <a:schemeClr val="tx2"/>
                </a:solidFill>
                <a:latin typeface="Fira Sans Medium" panose="020B0603050000020004"/>
              </a:rPr>
              <a:t>前端</a:t>
            </a:r>
            <a:endParaRPr lang="en-US" sz="4000" u="none" spc="-60" dirty="0">
              <a:solidFill>
                <a:schemeClr val="tx2"/>
              </a:solidFill>
              <a:latin typeface="Fira Sans Medium" panose="020B0603050000020004"/>
            </a:endParaRPr>
          </a:p>
        </p:txBody>
      </p:sp>
      <p:sp>
        <p:nvSpPr>
          <p:cNvPr id="7" name="文本框 6"/>
          <p:cNvSpPr txBox="1"/>
          <p:nvPr/>
        </p:nvSpPr>
        <p:spPr>
          <a:xfrm>
            <a:off x="914400" y="1943100"/>
            <a:ext cx="16230600" cy="1815882"/>
          </a:xfrm>
          <a:prstGeom prst="rect">
            <a:avLst/>
          </a:prstGeom>
          <a:noFill/>
        </p:spPr>
        <p:txBody>
          <a:bodyPr wrap="square">
            <a:spAutoFit/>
          </a:bodyPr>
          <a:lstStyle/>
          <a:p>
            <a:r>
              <a:rPr lang="en-US" altLang="zh-CN" sz="2800" dirty="0"/>
              <a:t>1 </a:t>
            </a:r>
            <a:r>
              <a:rPr lang="zh-CN" altLang="en-US" sz="2800" dirty="0"/>
              <a:t>将老师的前端代码</a:t>
            </a:r>
            <a:r>
              <a:rPr lang="en-US" altLang="zh-CN" sz="2800" dirty="0"/>
              <a:t>Fork</a:t>
            </a:r>
            <a:r>
              <a:rPr lang="zh-CN" altLang="en-US" sz="2800" dirty="0"/>
              <a:t>后</a:t>
            </a:r>
            <a:r>
              <a:rPr lang="en-US" altLang="zh-CN" sz="2800" dirty="0"/>
              <a:t>Git Clone</a:t>
            </a:r>
            <a:r>
              <a:rPr lang="zh-CN" altLang="en-US" sz="2800" dirty="0"/>
              <a:t>到本地。</a:t>
            </a:r>
            <a:endParaRPr lang="en-US" altLang="zh-CN" sz="2800" dirty="0"/>
          </a:p>
          <a:p>
            <a:r>
              <a:rPr lang="en-US" altLang="zh-CN" sz="2800" dirty="0"/>
              <a:t>2 </a:t>
            </a:r>
            <a:r>
              <a:rPr lang="en-US" altLang="zh-CN" sz="2800" dirty="0" err="1"/>
              <a:t>npm</a:t>
            </a:r>
            <a:r>
              <a:rPr lang="en-US" altLang="zh-CN" sz="2800" dirty="0"/>
              <a:t> install </a:t>
            </a:r>
            <a:r>
              <a:rPr lang="zh-CN" altLang="en-US" sz="2800" dirty="0"/>
              <a:t>依据 </a:t>
            </a:r>
            <a:r>
              <a:rPr lang="en-US" altLang="zh-CN" sz="2800" dirty="0" err="1"/>
              <a:t>package.json</a:t>
            </a:r>
            <a:r>
              <a:rPr lang="zh-CN" altLang="en-US" sz="2800" dirty="0"/>
              <a:t>和</a:t>
            </a:r>
            <a:r>
              <a:rPr lang="en-US" altLang="zh-CN" sz="2800" dirty="0"/>
              <a:t>package-</a:t>
            </a:r>
            <a:r>
              <a:rPr lang="en-US" altLang="zh-CN" sz="2800" dirty="0" err="1"/>
              <a:t>lock.json</a:t>
            </a:r>
            <a:r>
              <a:rPr lang="en-US" altLang="zh-CN" sz="2800" dirty="0"/>
              <a:t> </a:t>
            </a:r>
            <a:r>
              <a:rPr lang="zh-CN" altLang="en-US" sz="2800" dirty="0"/>
              <a:t>安装依赖 </a:t>
            </a:r>
            <a:r>
              <a:rPr lang="en-US" altLang="zh-CN" sz="2800" dirty="0" err="1"/>
              <a:t>node_modules</a:t>
            </a:r>
            <a:endParaRPr lang="en-US" altLang="zh-CN" sz="2800" dirty="0"/>
          </a:p>
          <a:p>
            <a:r>
              <a:rPr lang="en-US" altLang="zh-CN" sz="2800" dirty="0"/>
              <a:t>3 </a:t>
            </a:r>
            <a:r>
              <a:rPr lang="en-US" altLang="zh-CN" sz="2800" dirty="0" err="1"/>
              <a:t>npm</a:t>
            </a:r>
            <a:r>
              <a:rPr lang="en-US" altLang="zh-CN" sz="2800" dirty="0"/>
              <a:t> run </a:t>
            </a:r>
            <a:r>
              <a:rPr lang="en-US" altLang="zh-CN" sz="2800" dirty="0" err="1"/>
              <a:t>openapi</a:t>
            </a:r>
            <a:r>
              <a:rPr lang="en-US" altLang="zh-CN" sz="2800" dirty="0"/>
              <a:t> </a:t>
            </a:r>
            <a:r>
              <a:rPr lang="zh-CN" altLang="en-US" sz="2800" dirty="0"/>
              <a:t>根据后端</a:t>
            </a:r>
            <a:r>
              <a:rPr lang="en-US" altLang="zh-CN" sz="2800" dirty="0"/>
              <a:t>Swagger</a:t>
            </a:r>
            <a:r>
              <a:rPr lang="zh-CN" altLang="en-US" sz="2800" dirty="0"/>
              <a:t>接口描述自动生成 </a:t>
            </a:r>
            <a:r>
              <a:rPr lang="en-US" altLang="zh-CN" sz="2800" dirty="0" err="1"/>
              <a:t>src</a:t>
            </a:r>
            <a:r>
              <a:rPr lang="en-US" altLang="zh-CN" sz="2800" dirty="0"/>
              <a:t>/services/</a:t>
            </a:r>
            <a:r>
              <a:rPr lang="en-US" altLang="zh-CN" sz="2800" dirty="0" err="1"/>
              <a:t>api</a:t>
            </a:r>
            <a:r>
              <a:rPr lang="zh-CN" altLang="en-US" sz="2800" dirty="0"/>
              <a:t>中的 </a:t>
            </a:r>
            <a:r>
              <a:rPr lang="en-US" altLang="zh-CN" sz="2800" dirty="0" err="1"/>
              <a:t>article.ts</a:t>
            </a:r>
            <a:r>
              <a:rPr lang="en-US" altLang="zh-CN" sz="2800" dirty="0"/>
              <a:t> </a:t>
            </a:r>
            <a:r>
              <a:rPr lang="zh-CN" altLang="en-US" sz="2800" dirty="0"/>
              <a:t>的 </a:t>
            </a:r>
            <a:r>
              <a:rPr lang="en-US" altLang="zh-CN" sz="2800" dirty="0"/>
              <a:t>http</a:t>
            </a:r>
            <a:r>
              <a:rPr lang="zh-CN" altLang="en-US" sz="2800" dirty="0"/>
              <a:t>请求前端脚本</a:t>
            </a:r>
            <a:endParaRPr lang="en-US" altLang="zh-CN" sz="2800" dirty="0"/>
          </a:p>
          <a:p>
            <a:r>
              <a:rPr lang="en-US" altLang="zh-CN" sz="2800" dirty="0"/>
              <a:t>4 </a:t>
            </a:r>
            <a:r>
              <a:rPr lang="en-US" altLang="zh-CN" sz="2800" dirty="0" err="1"/>
              <a:t>npm</a:t>
            </a:r>
            <a:r>
              <a:rPr lang="en-US" altLang="zh-CN" sz="2800" dirty="0"/>
              <a:t> start </a:t>
            </a:r>
            <a:r>
              <a:rPr lang="zh-CN" altLang="en-US" sz="2800" dirty="0"/>
              <a:t>启动前端项目</a:t>
            </a:r>
            <a:r>
              <a:rPr lang="en-US" altLang="zh-CN" sz="2800" dirty="0"/>
              <a:t>	5 </a:t>
            </a:r>
            <a:r>
              <a:rPr lang="zh-CN" altLang="en-US" sz="2800" dirty="0"/>
              <a:t>在基础页面上进行相应开发</a:t>
            </a:r>
            <a:endParaRPr lang="en-US" altLang="zh-CN" sz="2800" dirty="0"/>
          </a:p>
        </p:txBody>
      </p:sp>
      <p:pic>
        <p:nvPicPr>
          <p:cNvPr id="9" name="图片 8"/>
          <p:cNvPicPr>
            <a:picLocks noChangeAspect="1"/>
          </p:cNvPicPr>
          <p:nvPr/>
        </p:nvPicPr>
        <p:blipFill>
          <a:blip r:embed="rId1"/>
          <a:stretch>
            <a:fillRect/>
          </a:stretch>
        </p:blipFill>
        <p:spPr>
          <a:xfrm>
            <a:off x="1015565" y="3848100"/>
            <a:ext cx="4038600" cy="6260713"/>
          </a:xfrm>
          <a:prstGeom prst="rect">
            <a:avLst/>
          </a:prstGeom>
        </p:spPr>
      </p:pic>
      <p:pic>
        <p:nvPicPr>
          <p:cNvPr id="13" name="图片 12"/>
          <p:cNvPicPr>
            <a:picLocks noChangeAspect="1"/>
          </p:cNvPicPr>
          <p:nvPr/>
        </p:nvPicPr>
        <p:blipFill>
          <a:blip r:embed="rId2"/>
          <a:stretch>
            <a:fillRect/>
          </a:stretch>
        </p:blipFill>
        <p:spPr>
          <a:xfrm>
            <a:off x="5486400" y="3861259"/>
            <a:ext cx="5638800" cy="1084384"/>
          </a:xfrm>
          <a:prstGeom prst="rect">
            <a:avLst/>
          </a:prstGeom>
        </p:spPr>
      </p:pic>
      <p:pic>
        <p:nvPicPr>
          <p:cNvPr id="15" name="图片 14"/>
          <p:cNvPicPr>
            <a:picLocks noChangeAspect="1"/>
          </p:cNvPicPr>
          <p:nvPr/>
        </p:nvPicPr>
        <p:blipFill>
          <a:blip r:embed="rId3"/>
          <a:stretch>
            <a:fillRect/>
          </a:stretch>
        </p:blipFill>
        <p:spPr>
          <a:xfrm>
            <a:off x="6048107" y="3816927"/>
            <a:ext cx="11536055" cy="6260713"/>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6520bf20-8f0c-428d-b9e6-177566745c16"/>
  <p:tag name="COMMONDATA" val="eyJoZGlkIjoiYTU3MjAzOGI1ZWM1NjI3YTE0MjIzZDIwNTMwM2NhZj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2521</Words>
  <Application>WPS 演示</Application>
  <PresentationFormat>自定义</PresentationFormat>
  <Paragraphs>94</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Fira Sans Bold Bold</vt:lpstr>
      <vt:lpstr>Segoe Print</vt:lpstr>
      <vt:lpstr>Fira Sans Light Bold</vt:lpstr>
      <vt:lpstr>Fira Sans Medium Bold</vt:lpstr>
      <vt:lpstr>Fira Sans Medium</vt:lpstr>
      <vt:lpstr>微软雅黑</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Purple Casual Corporate Strategy Deck Company Presentation</dc:title>
  <dc:creator/>
  <cp:lastModifiedBy>Zane</cp:lastModifiedBy>
  <cp:revision>13</cp:revision>
  <dcterms:created xsi:type="dcterms:W3CDTF">2006-08-16T00:00:00Z</dcterms:created>
  <dcterms:modified xsi:type="dcterms:W3CDTF">2023-04-22T09:24:34Z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08F2848D75794ADDB56C44E345BA70BD_12</vt:lpwstr>
  </property>
  <property fmtid="{D5CDD505-2E9C-101B-9397-08002B2CF9AE}" pid="3" name="KSOProductBuildVer">
    <vt:lpwstr>2052-11.1.0.14036</vt:lpwstr>
  </property>
</Properties>
</file>